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1"/>
  </p:sld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C640"/>
    <a:srgbClr val="F23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423FD4-8225-43AC-BD90-1FBD9AC22181}"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150926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423FD4-8225-43AC-BD90-1FBD9AC22181}" type="datetimeFigureOut">
              <a:rPr lang="en-US" smtClean="0"/>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314347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423FD4-8225-43AC-BD90-1FBD9AC22181}" type="datetimeFigureOut">
              <a:rPr lang="en-US" smtClean="0"/>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376117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423FD4-8225-43AC-BD90-1FBD9AC22181}"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283616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23FD4-8225-43AC-BD90-1FBD9AC22181}"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1661389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5423FD4-8225-43AC-BD90-1FBD9AC22181}" type="datetimeFigureOut">
              <a:rPr lang="en-US" smtClean="0"/>
              <a:t>10/18/2025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783371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423FD4-8225-43AC-BD90-1FBD9AC22181}" type="datetimeFigureOut">
              <a:rPr lang="en-US" smtClean="0"/>
              <a:t>10/18/2025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1178775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5423FD4-8225-43AC-BD90-1FBD9AC22181}" type="datetimeFigureOut">
              <a:rPr lang="en-US" smtClean="0"/>
              <a:t>10/18/2025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60100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5423FD4-8225-43AC-BD90-1FBD9AC22181}" type="datetimeFigureOut">
              <a:rPr lang="en-US" smtClean="0"/>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1571155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5423FD4-8225-43AC-BD90-1FBD9AC22181}" type="datetimeFigureOut">
              <a:rPr lang="en-US" smtClean="0"/>
              <a:t>10/18/2025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3425219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5423FD4-8225-43AC-BD90-1FBD9AC22181}" type="datetimeFigureOut">
              <a:rPr lang="en-US" smtClean="0"/>
              <a:t>10/18/2025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58CFC015-7056-4F39-B1B8-A39B8D21AE10}" type="slidenum">
              <a:rPr lang="en-US" smtClean="0"/>
              <a:t>‹#›</a:t>
            </a:fld>
            <a:endParaRPr lang="en-US"/>
          </a:p>
        </p:txBody>
      </p:sp>
    </p:spTree>
    <p:extLst>
      <p:ext uri="{BB962C8B-B14F-4D97-AF65-F5344CB8AC3E}">
        <p14:creationId xmlns:p14="http://schemas.microsoft.com/office/powerpoint/2010/main" val="277114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5423FD4-8225-43AC-BD90-1FBD9AC22181}" type="datetimeFigureOut">
              <a:rPr lang="en-US" smtClean="0"/>
              <a:t>10/18/2025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8CFC015-7056-4F39-B1B8-A39B8D21AE10}" type="slidenum">
              <a:rPr lang="en-US" smtClean="0"/>
              <a:t>‹#›</a:t>
            </a:fld>
            <a:endParaRPr lang="en-US"/>
          </a:p>
        </p:txBody>
      </p:sp>
    </p:spTree>
    <p:extLst>
      <p:ext uri="{BB962C8B-B14F-4D97-AF65-F5344CB8AC3E}">
        <p14:creationId xmlns:p14="http://schemas.microsoft.com/office/powerpoint/2010/main" val="3524725323"/>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17/06/relationships/model3d" Target="../media/model3d3.glb"/><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1000">
              <a:srgbClr val="D5F0F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Modern Sleigh Bed">
                <a:extLst>
                  <a:ext uri="{FF2B5EF4-FFF2-40B4-BE49-F238E27FC236}">
                    <a16:creationId xmlns:a16="http://schemas.microsoft.com/office/drawing/2014/main" id="{9C09D60E-49B6-1B6A-9F26-057CF6FD212D}"/>
                  </a:ext>
                </a:extLst>
              </p:cNvPr>
              <p:cNvGraphicFramePr>
                <a:graphicFrameLocks noChangeAspect="1"/>
              </p:cNvGraphicFramePr>
              <p:nvPr>
                <p:extLst>
                  <p:ext uri="{D42A27DB-BD31-4B8C-83A1-F6EECF244321}">
                    <p14:modId xmlns:p14="http://schemas.microsoft.com/office/powerpoint/2010/main" val="919220624"/>
                  </p:ext>
                </p:extLst>
              </p:nvPr>
            </p:nvGraphicFramePr>
            <p:xfrm>
              <a:off x="1521487" y="1971682"/>
              <a:ext cx="7851113" cy="4347772"/>
            </p:xfrm>
            <a:graphic>
              <a:graphicData uri="http://schemas.microsoft.com/office/drawing/2017/model3d">
                <am3d:model3d r:embed="rId2">
                  <am3d:spPr>
                    <a:xfrm>
                      <a:off x="0" y="0"/>
                      <a:ext cx="7851113" cy="4347772"/>
                    </a:xfrm>
                    <a:prstGeom prst="rect">
                      <a:avLst/>
                    </a:prstGeom>
                  </am3d:spPr>
                  <am3d:camera>
                    <am3d:pos x="0" y="0" z="63479875"/>
                    <am3d:up dx="0" dy="36000000" dz="0"/>
                    <am3d:lookAt x="0" y="0" z="0"/>
                    <am3d:perspective fov="2700000"/>
                  </am3d:camera>
                  <am3d:trans>
                    <am3d:meterPerModelUnit n="5136932" d="1000000"/>
                    <am3d:preTrans dx="0" dy="-9469251" dz="145709"/>
                    <am3d:scale>
                      <am3d:sx n="1000000" d="1000000"/>
                      <am3d:sy n="1000000" d="1000000"/>
                      <am3d:sz n="1000000" d="1000000"/>
                    </am3d:scale>
                    <am3d:rot ax="2204363" ay="-80494" az="-60061"/>
                    <am3d:postTrans dx="0" dy="0" dz="0"/>
                  </am3d:trans>
                  <am3d:raster rName="Office3DRenderer" rVer="16.0.8326">
                    <am3d:blip r:embed="rId3"/>
                  </am3d:raster>
                  <am3d:objViewport viewportSz="76014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odern Sleigh Bed">
                <a:extLst>
                  <a:ext uri="{FF2B5EF4-FFF2-40B4-BE49-F238E27FC236}">
                    <a16:creationId xmlns:a16="http://schemas.microsoft.com/office/drawing/2014/main" id="{9C09D60E-49B6-1B6A-9F26-057CF6FD212D}"/>
                  </a:ext>
                </a:extLst>
              </p:cNvPr>
              <p:cNvPicPr>
                <a:picLocks noGrp="1" noRot="1" noChangeAspect="1" noMove="1" noResize="1" noEditPoints="1" noAdjustHandles="1" noChangeArrowheads="1" noChangeShapeType="1" noCrop="1"/>
              </p:cNvPicPr>
              <p:nvPr/>
            </p:nvPicPr>
            <p:blipFill>
              <a:blip r:embed="rId3"/>
              <a:stretch>
                <a:fillRect/>
              </a:stretch>
            </p:blipFill>
            <p:spPr>
              <a:xfrm>
                <a:off x="1521487" y="1971682"/>
                <a:ext cx="7851113" cy="43477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Medical cross">
                <a:extLst>
                  <a:ext uri="{FF2B5EF4-FFF2-40B4-BE49-F238E27FC236}">
                    <a16:creationId xmlns:a16="http://schemas.microsoft.com/office/drawing/2014/main" id="{50D0E2C7-4080-7814-A920-7DA1CC070FE7}"/>
                  </a:ext>
                </a:extLst>
              </p:cNvPr>
              <p:cNvGraphicFramePr>
                <a:graphicFrameLocks noChangeAspect="1"/>
              </p:cNvGraphicFramePr>
              <p:nvPr>
                <p:extLst>
                  <p:ext uri="{D42A27DB-BD31-4B8C-83A1-F6EECF244321}">
                    <p14:modId xmlns:p14="http://schemas.microsoft.com/office/powerpoint/2010/main" val="927597107"/>
                  </p:ext>
                </p:extLst>
              </p:nvPr>
            </p:nvGraphicFramePr>
            <p:xfrm>
              <a:off x="320825" y="252973"/>
              <a:ext cx="1129777" cy="1216631"/>
            </p:xfrm>
            <a:graphic>
              <a:graphicData uri="http://schemas.microsoft.com/office/drawing/2017/model3d">
                <am3d:model3d r:embed="rId4">
                  <am3d:spPr>
                    <a:xfrm>
                      <a:off x="0" y="0"/>
                      <a:ext cx="1129777" cy="1216631"/>
                    </a:xfrm>
                    <a:prstGeom prst="rect">
                      <a:avLst/>
                    </a:prstGeom>
                  </am3d:spPr>
                  <am3d:camera>
                    <am3d:pos x="0" y="0" z="66645928"/>
                    <am3d:up dx="0" dy="36000000" dz="0"/>
                    <am3d:lookAt x="0" y="0" z="0"/>
                    <am3d:perspective fov="2700000"/>
                  </am3d:camera>
                  <am3d:trans>
                    <am3d:meterPerModelUnit n="5606561" d="1000000"/>
                    <am3d:preTrans dx="0" dy="-17928339" dz="0"/>
                    <am3d:scale>
                      <am3d:sx n="1000000" d="1000000"/>
                      <am3d:sy n="1000000" d="1000000"/>
                      <am3d:sz n="1000000" d="1000000"/>
                    </am3d:scale>
                    <am3d:rot ax="260071" ay="1236410" az="91684"/>
                    <am3d:postTrans dx="0" dy="0" dz="0"/>
                  </am3d:trans>
                  <am3d:raster rName="Office3DRenderer" rVer="16.0.8326">
                    <am3d:blip r:embed="rId5"/>
                  </am3d:raster>
                  <am3d:objViewport viewportSz="16226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edical cross">
                <a:extLst>
                  <a:ext uri="{FF2B5EF4-FFF2-40B4-BE49-F238E27FC236}">
                    <a16:creationId xmlns:a16="http://schemas.microsoft.com/office/drawing/2014/main" id="{50D0E2C7-4080-7814-A920-7DA1CC070FE7}"/>
                  </a:ext>
                </a:extLst>
              </p:cNvPr>
              <p:cNvPicPr>
                <a:picLocks noGrp="1" noRot="1" noChangeAspect="1" noMove="1" noResize="1" noEditPoints="1" noAdjustHandles="1" noChangeArrowheads="1" noChangeShapeType="1" noCrop="1"/>
              </p:cNvPicPr>
              <p:nvPr/>
            </p:nvPicPr>
            <p:blipFill>
              <a:blip r:embed="rId5"/>
              <a:stretch>
                <a:fillRect/>
              </a:stretch>
            </p:blipFill>
            <p:spPr>
              <a:xfrm>
                <a:off x="320825" y="252973"/>
                <a:ext cx="1129777" cy="1216631"/>
              </a:xfrm>
              <a:prstGeom prst="rect">
                <a:avLst/>
              </a:prstGeom>
            </p:spPr>
          </p:pic>
        </mc:Fallback>
      </mc:AlternateContent>
      <p:sp>
        <p:nvSpPr>
          <p:cNvPr id="7" name="Rectangle 6">
            <a:extLst>
              <a:ext uri="{FF2B5EF4-FFF2-40B4-BE49-F238E27FC236}">
                <a16:creationId xmlns:a16="http://schemas.microsoft.com/office/drawing/2014/main" id="{8D6AEA69-B2E8-D5A1-57C8-81E1A3E76FB7}"/>
              </a:ext>
            </a:extLst>
          </p:cNvPr>
          <p:cNvSpPr/>
          <p:nvPr/>
        </p:nvSpPr>
        <p:spPr>
          <a:xfrm>
            <a:off x="1635603" y="229348"/>
            <a:ext cx="8997042" cy="1200329"/>
          </a:xfrm>
          <a:prstGeom prst="rect">
            <a:avLst/>
          </a:prstGeom>
          <a:noFill/>
        </p:spPr>
        <p:txBody>
          <a:bodyPr wrap="square" lIns="91440" tIns="45720" rIns="91440" bIns="45720">
            <a:spAutoFit/>
          </a:bodyPr>
          <a:lstStyle/>
          <a:p>
            <a:pPr algn="ctr"/>
            <a:r>
              <a:rPr lang="en-US" sz="7200" b="1" cap="none" spc="0" dirty="0">
                <a:ln w="0"/>
                <a:gradFill>
                  <a:gsLst>
                    <a:gs pos="100000">
                      <a:schemeClr val="accent4">
                        <a:lumMod val="60000"/>
                        <a:lumOff val="40000"/>
                      </a:schemeClr>
                    </a:gs>
                    <a:gs pos="0">
                      <a:schemeClr val="accent1">
                        <a:lumMod val="5000"/>
                        <a:lumOff val="95000"/>
                      </a:schemeClr>
                    </a:gs>
                    <a:gs pos="74000">
                      <a:schemeClr val="accent1">
                        <a:lumMod val="45000"/>
                        <a:lumOff val="55000"/>
                      </a:schemeClr>
                    </a:gs>
                    <a:gs pos="82000">
                      <a:schemeClr val="accent1">
                        <a:lumMod val="45000"/>
                        <a:lumOff val="55000"/>
                      </a:schemeClr>
                    </a:gs>
                    <a:gs pos="100000">
                      <a:schemeClr val="accent1">
                        <a:lumMod val="30000"/>
                        <a:lumOff val="70000"/>
                      </a:schemeClr>
                    </a:gs>
                  </a:gsLst>
                  <a:lin ang="5400000" scaled="1"/>
                </a:gradFill>
                <a:effectLst>
                  <a:outerShdw blurRad="38100" dist="25400" dir="5400000" algn="ctr" rotWithShape="0">
                    <a:srgbClr val="6E747A">
                      <a:alpha val="43000"/>
                    </a:srgbClr>
                  </a:outerShdw>
                </a:effectLst>
                <a:latin typeface="Bahnschrift Light SemiCondensed" panose="020B0502040204020203" pitchFamily="34" charset="0"/>
              </a:rPr>
              <a:t>MEDICAL DATA HISTORY</a:t>
            </a:r>
          </a:p>
        </p:txBody>
      </p:sp>
      <mc:AlternateContent xmlns:mc="http://schemas.openxmlformats.org/markup-compatibility/2006">
        <mc:Choice xmlns:am3d="http://schemas.microsoft.com/office/drawing/2017/model3d" Requires="am3d">
          <p:graphicFrame>
            <p:nvGraphicFramePr>
              <p:cNvPr id="8" name="3D Model 7" descr="Medical cross">
                <a:extLst>
                  <a:ext uri="{FF2B5EF4-FFF2-40B4-BE49-F238E27FC236}">
                    <a16:creationId xmlns:a16="http://schemas.microsoft.com/office/drawing/2014/main" id="{733D0430-3D08-3F4E-889E-1C265FFE90C1}"/>
                  </a:ext>
                </a:extLst>
              </p:cNvPr>
              <p:cNvGraphicFramePr>
                <a:graphicFrameLocks noChangeAspect="1"/>
              </p:cNvGraphicFramePr>
              <p:nvPr>
                <p:extLst>
                  <p:ext uri="{D42A27DB-BD31-4B8C-83A1-F6EECF244321}">
                    <p14:modId xmlns:p14="http://schemas.microsoft.com/office/powerpoint/2010/main" val="298555832"/>
                  </p:ext>
                </p:extLst>
              </p:nvPr>
            </p:nvGraphicFramePr>
            <p:xfrm>
              <a:off x="10824828" y="254519"/>
              <a:ext cx="1115758" cy="1213536"/>
            </p:xfrm>
            <a:graphic>
              <a:graphicData uri="http://schemas.microsoft.com/office/drawing/2017/model3d">
                <am3d:model3d r:embed="rId4">
                  <am3d:spPr>
                    <a:xfrm>
                      <a:off x="0" y="0"/>
                      <a:ext cx="1115758" cy="1213536"/>
                    </a:xfrm>
                    <a:prstGeom prst="rect">
                      <a:avLst/>
                    </a:prstGeom>
                  </am3d:spPr>
                  <am3d:camera>
                    <am3d:pos x="0" y="0" z="66645928"/>
                    <am3d:up dx="0" dy="36000000" dz="0"/>
                    <am3d:lookAt x="0" y="0" z="0"/>
                    <am3d:perspective fov="2700000"/>
                  </am3d:camera>
                  <am3d:trans>
                    <am3d:meterPerModelUnit n="5606561" d="1000000"/>
                    <am3d:preTrans dx="0" dy="-17928339" dz="0"/>
                    <am3d:scale>
                      <am3d:sx n="1000000" d="1000000"/>
                      <am3d:sy n="1000000" d="1000000"/>
                      <am3d:sz n="1000000" d="1000000"/>
                    </am3d:scale>
                    <am3d:rot ax="97779" ay="-1261732" az="-35097"/>
                    <am3d:postTrans dx="0" dy="0" dz="0"/>
                  </am3d:trans>
                  <am3d:raster rName="Office3DRenderer" rVer="16.0.8326">
                    <am3d:blip r:embed="rId6"/>
                  </am3d:raster>
                  <am3d:objViewport viewportSz="1622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edical cross">
                <a:extLst>
                  <a:ext uri="{FF2B5EF4-FFF2-40B4-BE49-F238E27FC236}">
                    <a16:creationId xmlns:a16="http://schemas.microsoft.com/office/drawing/2014/main" id="{733D0430-3D08-3F4E-889E-1C265FFE90C1}"/>
                  </a:ext>
                </a:extLst>
              </p:cNvPr>
              <p:cNvPicPr>
                <a:picLocks noGrp="1" noRot="1" noChangeAspect="1" noMove="1" noResize="1" noEditPoints="1" noAdjustHandles="1" noChangeArrowheads="1" noChangeShapeType="1" noCrop="1"/>
              </p:cNvPicPr>
              <p:nvPr/>
            </p:nvPicPr>
            <p:blipFill>
              <a:blip r:embed="rId6"/>
              <a:stretch>
                <a:fillRect/>
              </a:stretch>
            </p:blipFill>
            <p:spPr>
              <a:xfrm>
                <a:off x="10824828" y="254519"/>
                <a:ext cx="1115758" cy="12135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Male icon">
                <a:extLst>
                  <a:ext uri="{FF2B5EF4-FFF2-40B4-BE49-F238E27FC236}">
                    <a16:creationId xmlns:a16="http://schemas.microsoft.com/office/drawing/2014/main" id="{61BF383E-E43F-4F82-661F-0EA0A9D2444A}"/>
                  </a:ext>
                </a:extLst>
              </p:cNvPr>
              <p:cNvGraphicFramePr>
                <a:graphicFrameLocks noChangeAspect="1"/>
              </p:cNvGraphicFramePr>
              <p:nvPr>
                <p:extLst>
                  <p:ext uri="{D42A27DB-BD31-4B8C-83A1-F6EECF244321}">
                    <p14:modId xmlns:p14="http://schemas.microsoft.com/office/powerpoint/2010/main" val="1920591229"/>
                  </p:ext>
                </p:extLst>
              </p:nvPr>
            </p:nvGraphicFramePr>
            <p:xfrm rot="16353834">
              <a:off x="4824311" y="1554569"/>
              <a:ext cx="1422145" cy="4013879"/>
            </p:xfrm>
            <a:graphic>
              <a:graphicData uri="http://schemas.microsoft.com/office/drawing/2017/model3d">
                <am3d:model3d r:embed="rId7">
                  <am3d:spPr>
                    <a:xfrm rot="16353834">
                      <a:off x="0" y="0"/>
                      <a:ext cx="1422145" cy="4013879"/>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225856" ay="2092670" az="129289"/>
                    <am3d:postTrans dx="0" dy="0" dz="0"/>
                  </am3d:trans>
                  <am3d:raster rName="Office3DRenderer" rVer="16.0.8326">
                    <am3d:blip r:embed="rId8"/>
                  </am3d:raster>
                  <am3d:objViewport viewportSz="4413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ale icon">
                <a:extLst>
                  <a:ext uri="{FF2B5EF4-FFF2-40B4-BE49-F238E27FC236}">
                    <a16:creationId xmlns:a16="http://schemas.microsoft.com/office/drawing/2014/main" id="{61BF383E-E43F-4F82-661F-0EA0A9D2444A}"/>
                  </a:ext>
                </a:extLst>
              </p:cNvPr>
              <p:cNvPicPr>
                <a:picLocks noGrp="1" noRot="1" noChangeAspect="1" noMove="1" noResize="1" noEditPoints="1" noAdjustHandles="1" noChangeArrowheads="1" noChangeShapeType="1" noCrop="1"/>
              </p:cNvPicPr>
              <p:nvPr/>
            </p:nvPicPr>
            <p:blipFill>
              <a:blip r:embed="rId8"/>
              <a:stretch>
                <a:fillRect/>
              </a:stretch>
            </p:blipFill>
            <p:spPr>
              <a:xfrm rot="16353834">
                <a:off x="4824311" y="1554569"/>
                <a:ext cx="1422145" cy="4013879"/>
              </a:xfrm>
              <a:prstGeom prst="rect">
                <a:avLst/>
              </a:prstGeom>
            </p:spPr>
          </p:pic>
        </mc:Fallback>
      </mc:AlternateContent>
    </p:spTree>
    <p:extLst>
      <p:ext uri="{BB962C8B-B14F-4D97-AF65-F5344CB8AC3E}">
        <p14:creationId xmlns:p14="http://schemas.microsoft.com/office/powerpoint/2010/main" val="1563980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2D39A1-3F95-EF60-1752-1A8370A23123}"/>
              </a:ext>
            </a:extLst>
          </p:cNvPr>
          <p:cNvSpPr txBox="1"/>
          <p:nvPr/>
        </p:nvSpPr>
        <p:spPr>
          <a:xfrm>
            <a:off x="255814" y="612844"/>
            <a:ext cx="11680372" cy="5632311"/>
          </a:xfrm>
          <a:prstGeom prst="rect">
            <a:avLst/>
          </a:prstGeom>
          <a:noFill/>
        </p:spPr>
        <p:txBody>
          <a:bodyPr wrap="square" rtlCol="0">
            <a:spAutoFit/>
          </a:bodyPr>
          <a:lstStyle/>
          <a:p>
            <a:r>
              <a:rPr lang="en-US" dirty="0"/>
              <a:t>20.  </a:t>
            </a:r>
            <a:r>
              <a:rPr lang="en-US" dirty="0">
                <a:solidFill>
                  <a:srgbClr val="F23A36"/>
                </a:solidFill>
              </a:rPr>
              <a:t>Display every patient's first_name. Order the list by the length of each name and then by alphabetically</a:t>
            </a:r>
            <a:r>
              <a:rPr lang="en-US" dirty="0"/>
              <a:t>.</a:t>
            </a:r>
          </a:p>
          <a:p>
            <a:r>
              <a:rPr lang="en-US" dirty="0"/>
              <a:t> </a:t>
            </a:r>
          </a:p>
          <a:p>
            <a:r>
              <a:rPr lang="en-US" dirty="0">
                <a:solidFill>
                  <a:srgbClr val="10C640"/>
                </a:solidFill>
              </a:rPr>
              <a:t>                   select first_name from patients order by length(first_name),first_name;</a:t>
            </a:r>
          </a:p>
          <a:p>
            <a:endParaRPr lang="en-US" dirty="0"/>
          </a:p>
          <a:p>
            <a:r>
              <a:rPr lang="en-US" dirty="0"/>
              <a:t>21. </a:t>
            </a:r>
            <a:r>
              <a:rPr lang="en-US" dirty="0">
                <a:solidFill>
                  <a:srgbClr val="F23A36"/>
                </a:solidFill>
              </a:rPr>
              <a:t>Show the total amount of male patients and the total amount of female patients in the patients table. Display the two results in the same row.</a:t>
            </a:r>
          </a:p>
          <a:p>
            <a:endParaRPr lang="en-US" dirty="0"/>
          </a:p>
          <a:p>
            <a:r>
              <a:rPr lang="en-US" dirty="0"/>
              <a:t>                  </a:t>
            </a:r>
            <a:r>
              <a:rPr lang="en-US" dirty="0">
                <a:solidFill>
                  <a:srgbClr val="10C640"/>
                </a:solidFill>
              </a:rPr>
              <a:t>select</a:t>
            </a:r>
          </a:p>
          <a:p>
            <a:r>
              <a:rPr lang="en-US" dirty="0">
                <a:solidFill>
                  <a:srgbClr val="10C640"/>
                </a:solidFill>
              </a:rPr>
              <a:t>                  count( case when gender = 'M' then 1 end)as male_patients , </a:t>
            </a:r>
          </a:p>
          <a:p>
            <a:r>
              <a:rPr lang="en-US" dirty="0">
                <a:solidFill>
                  <a:srgbClr val="10C640"/>
                </a:solidFill>
              </a:rPr>
              <a:t>                  count( case when gender = 'F' then 1 end) as female_patients </a:t>
            </a:r>
          </a:p>
          <a:p>
            <a:r>
              <a:rPr lang="en-US" dirty="0">
                <a:solidFill>
                  <a:srgbClr val="10C640"/>
                </a:solidFill>
              </a:rPr>
              <a:t>                  from patients;</a:t>
            </a:r>
          </a:p>
          <a:p>
            <a:endParaRPr lang="en-US" dirty="0"/>
          </a:p>
          <a:p>
            <a:r>
              <a:rPr lang="en-US" dirty="0"/>
              <a:t>22. </a:t>
            </a:r>
            <a:r>
              <a:rPr lang="en-US" dirty="0">
                <a:solidFill>
                  <a:srgbClr val="F23A36"/>
                </a:solidFill>
              </a:rPr>
              <a:t>Show the total amount of male patients and the total amount of female patients in the patients table. Display the two results in the same row.</a:t>
            </a:r>
          </a:p>
          <a:p>
            <a:endParaRPr lang="en-US" dirty="0"/>
          </a:p>
          <a:p>
            <a:r>
              <a:rPr lang="en-US" dirty="0">
                <a:solidFill>
                  <a:srgbClr val="10C640"/>
                </a:solidFill>
              </a:rPr>
              <a:t>                  select</a:t>
            </a:r>
          </a:p>
          <a:p>
            <a:r>
              <a:rPr lang="en-US" dirty="0">
                <a:solidFill>
                  <a:srgbClr val="10C640"/>
                </a:solidFill>
              </a:rPr>
              <a:t>                  count( case when gender = 'M' then 1 end)as male_patients , </a:t>
            </a:r>
          </a:p>
          <a:p>
            <a:r>
              <a:rPr lang="en-US" dirty="0">
                <a:solidFill>
                  <a:srgbClr val="10C640"/>
                </a:solidFill>
              </a:rPr>
              <a:t>                  count( case when gender = 'F' then 1 end) as female_patients </a:t>
            </a:r>
          </a:p>
          <a:p>
            <a:r>
              <a:rPr lang="en-US" dirty="0">
                <a:solidFill>
                  <a:srgbClr val="10C640"/>
                </a:solidFill>
              </a:rPr>
              <a:t>                  from patients;</a:t>
            </a:r>
          </a:p>
          <a:p>
            <a:endParaRPr lang="en-US" dirty="0"/>
          </a:p>
        </p:txBody>
      </p:sp>
    </p:spTree>
    <p:extLst>
      <p:ext uri="{BB962C8B-B14F-4D97-AF65-F5344CB8AC3E}">
        <p14:creationId xmlns:p14="http://schemas.microsoft.com/office/powerpoint/2010/main" val="126218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443037-C7D9-8685-FBCC-45DBEFA6E05F}"/>
              </a:ext>
            </a:extLst>
          </p:cNvPr>
          <p:cNvSpPr txBox="1"/>
          <p:nvPr/>
        </p:nvSpPr>
        <p:spPr>
          <a:xfrm>
            <a:off x="323850" y="117693"/>
            <a:ext cx="11544300" cy="6740307"/>
          </a:xfrm>
          <a:prstGeom prst="rect">
            <a:avLst/>
          </a:prstGeom>
          <a:noFill/>
        </p:spPr>
        <p:txBody>
          <a:bodyPr wrap="square" rtlCol="0">
            <a:spAutoFit/>
          </a:bodyPr>
          <a:lstStyle/>
          <a:p>
            <a:r>
              <a:rPr lang="en-US" dirty="0"/>
              <a:t>23. </a:t>
            </a:r>
            <a:r>
              <a:rPr lang="en-US" dirty="0">
                <a:solidFill>
                  <a:srgbClr val="F23A36"/>
                </a:solidFill>
              </a:rPr>
              <a:t>Show patient_id, diagnosis from admissions. Find patients admitted multiple times for the same diagnosis.</a:t>
            </a:r>
          </a:p>
          <a:p>
            <a:endParaRPr lang="en-US" dirty="0"/>
          </a:p>
          <a:p>
            <a:r>
              <a:rPr lang="en-US" dirty="0">
                <a:solidFill>
                  <a:srgbClr val="10C640"/>
                </a:solidFill>
              </a:rPr>
              <a:t>                   select patient_id , diagnosis,</a:t>
            </a:r>
          </a:p>
          <a:p>
            <a:r>
              <a:rPr lang="en-US" dirty="0">
                <a:solidFill>
                  <a:srgbClr val="10C640"/>
                </a:solidFill>
              </a:rPr>
              <a:t>                   rank() over(partition by diagnosis order by patient_id) as frequency_of_diagnosis </a:t>
            </a:r>
          </a:p>
          <a:p>
            <a:r>
              <a:rPr lang="en-US" dirty="0">
                <a:solidFill>
                  <a:srgbClr val="10C640"/>
                </a:solidFill>
              </a:rPr>
              <a:t>                   from admissions;</a:t>
            </a:r>
          </a:p>
          <a:p>
            <a:endParaRPr lang="en-US" dirty="0"/>
          </a:p>
          <a:p>
            <a:r>
              <a:rPr lang="en-US" dirty="0"/>
              <a:t>[ this is just a improvised one by adding patient name to output</a:t>
            </a:r>
          </a:p>
          <a:p>
            <a:r>
              <a:rPr lang="en-US" dirty="0"/>
              <a:t>select a.patient_id , a.diagnosis, </a:t>
            </a:r>
          </a:p>
          <a:p>
            <a:r>
              <a:rPr lang="en-US" dirty="0"/>
              <a:t>rank() over(partition by diagnosis order by patient_id ) as frequency_of_diagnosis,</a:t>
            </a:r>
          </a:p>
          <a:p>
            <a:r>
              <a:rPr lang="en-US" dirty="0"/>
              <a:t>concat(p.first_name, p.last_name) as patient_name</a:t>
            </a:r>
          </a:p>
          <a:p>
            <a:r>
              <a:rPr lang="en-US" dirty="0"/>
              <a:t>from admissions as a</a:t>
            </a:r>
          </a:p>
          <a:p>
            <a:r>
              <a:rPr lang="en-US" dirty="0"/>
              <a:t>join patients as p</a:t>
            </a:r>
          </a:p>
          <a:p>
            <a:r>
              <a:rPr lang="en-US" dirty="0"/>
              <a:t>on a.patient_id = p.patient_id; ]</a:t>
            </a:r>
          </a:p>
          <a:p>
            <a:endParaRPr lang="en-US" dirty="0"/>
          </a:p>
          <a:p>
            <a:r>
              <a:rPr lang="en-US" dirty="0"/>
              <a:t>24. </a:t>
            </a:r>
            <a:r>
              <a:rPr lang="en-US" dirty="0">
                <a:solidFill>
                  <a:srgbClr val="F23A36"/>
                </a:solidFill>
              </a:rPr>
              <a:t>Show the city and the total number of patients in the city. Order from most to least patients and then by city name ascending.</a:t>
            </a:r>
          </a:p>
          <a:p>
            <a:endParaRPr lang="en-US" dirty="0"/>
          </a:p>
          <a:p>
            <a:r>
              <a:rPr lang="en-US" dirty="0"/>
              <a:t>                  </a:t>
            </a:r>
            <a:r>
              <a:rPr lang="en-US" dirty="0">
                <a:solidFill>
                  <a:srgbClr val="10C640"/>
                </a:solidFill>
              </a:rPr>
              <a:t>select city, count(*) as no_of_paitent_in_a_city from patients group by city order by count(*)  desc , city  asc;</a:t>
            </a:r>
          </a:p>
          <a:p>
            <a:endParaRPr lang="en-US" dirty="0">
              <a:solidFill>
                <a:srgbClr val="10C640"/>
              </a:solidFill>
            </a:endParaRPr>
          </a:p>
          <a:p>
            <a:r>
              <a:rPr lang="en-US" dirty="0"/>
              <a:t>25</a:t>
            </a:r>
            <a:r>
              <a:rPr lang="en-US" dirty="0">
                <a:solidFill>
                  <a:srgbClr val="F23A36"/>
                </a:solidFill>
              </a:rPr>
              <a:t>. Show first name, last name and role of every person that is either patient or doctor.  The roles are either "Patient" or "Doctor“</a:t>
            </a:r>
          </a:p>
          <a:p>
            <a:r>
              <a:rPr lang="en-US" dirty="0">
                <a:solidFill>
                  <a:srgbClr val="10C640"/>
                </a:solidFill>
              </a:rPr>
              <a:t>                select first_name , last_name,  'Patient' as role from patients</a:t>
            </a:r>
          </a:p>
          <a:p>
            <a:r>
              <a:rPr lang="en-US" dirty="0">
                <a:solidFill>
                  <a:srgbClr val="10C640"/>
                </a:solidFill>
              </a:rPr>
              <a:t>                union</a:t>
            </a:r>
          </a:p>
          <a:p>
            <a:r>
              <a:rPr lang="en-US" dirty="0">
                <a:solidFill>
                  <a:srgbClr val="10C640"/>
                </a:solidFill>
              </a:rPr>
              <a:t>                select first_name, last_name , 'Doctor' as role from doctors;</a:t>
            </a:r>
          </a:p>
        </p:txBody>
      </p:sp>
    </p:spTree>
    <p:extLst>
      <p:ext uri="{BB962C8B-B14F-4D97-AF65-F5344CB8AC3E}">
        <p14:creationId xmlns:p14="http://schemas.microsoft.com/office/powerpoint/2010/main" val="66516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EE7160-0BDE-ECF2-36BB-9B98FADB4575}"/>
              </a:ext>
            </a:extLst>
          </p:cNvPr>
          <p:cNvSpPr txBox="1"/>
          <p:nvPr/>
        </p:nvSpPr>
        <p:spPr>
          <a:xfrm>
            <a:off x="217714" y="163286"/>
            <a:ext cx="11756571" cy="7017306"/>
          </a:xfrm>
          <a:prstGeom prst="rect">
            <a:avLst/>
          </a:prstGeom>
          <a:noFill/>
        </p:spPr>
        <p:txBody>
          <a:bodyPr wrap="square" rtlCol="0">
            <a:spAutoFit/>
          </a:bodyPr>
          <a:lstStyle/>
          <a:p>
            <a:r>
              <a:rPr lang="en-US" dirty="0"/>
              <a:t>26. </a:t>
            </a:r>
            <a:r>
              <a:rPr lang="en-US" dirty="0">
                <a:solidFill>
                  <a:srgbClr val="F23A36"/>
                </a:solidFill>
              </a:rPr>
              <a:t>Show all allergies ordered by popularity. Remove NULL values from query</a:t>
            </a:r>
            <a:r>
              <a:rPr lang="en-US" dirty="0"/>
              <a:t>.</a:t>
            </a:r>
          </a:p>
          <a:p>
            <a:endParaRPr lang="en-US" dirty="0"/>
          </a:p>
          <a:p>
            <a:r>
              <a:rPr lang="en-US" dirty="0">
                <a:solidFill>
                  <a:srgbClr val="10C640"/>
                </a:solidFill>
              </a:rPr>
              <a:t>                     select  allergies, count(*) as total_cases</a:t>
            </a:r>
          </a:p>
          <a:p>
            <a:r>
              <a:rPr lang="en-US" dirty="0">
                <a:solidFill>
                  <a:srgbClr val="10C640"/>
                </a:solidFill>
              </a:rPr>
              <a:t>                     from patients</a:t>
            </a:r>
          </a:p>
          <a:p>
            <a:r>
              <a:rPr lang="en-US" dirty="0">
                <a:solidFill>
                  <a:srgbClr val="10C640"/>
                </a:solidFill>
              </a:rPr>
              <a:t>                     where allergies != "NKA“</a:t>
            </a:r>
          </a:p>
          <a:p>
            <a:r>
              <a:rPr lang="en-US" dirty="0">
                <a:solidFill>
                  <a:srgbClr val="10C640"/>
                </a:solidFill>
              </a:rPr>
              <a:t>                     group by allergies order by total_cases  desc;</a:t>
            </a:r>
          </a:p>
          <a:p>
            <a:endParaRPr lang="en-US" dirty="0"/>
          </a:p>
          <a:p>
            <a:r>
              <a:rPr lang="en-US" dirty="0"/>
              <a:t>27. </a:t>
            </a:r>
            <a:r>
              <a:rPr lang="en-US" dirty="0">
                <a:solidFill>
                  <a:srgbClr val="F23A36"/>
                </a:solidFill>
              </a:rPr>
              <a:t>Show all patient's first_name, last_name, and birth_date who were born in the 1970s decade. Sort the list starting from the earliest birth_date.</a:t>
            </a:r>
          </a:p>
          <a:p>
            <a:endParaRPr lang="en-US" dirty="0"/>
          </a:p>
          <a:p>
            <a:r>
              <a:rPr lang="en-US" dirty="0"/>
              <a:t>                  </a:t>
            </a:r>
            <a:r>
              <a:rPr lang="en-US" dirty="0">
                <a:solidFill>
                  <a:srgbClr val="10C640"/>
                </a:solidFill>
              </a:rPr>
              <a:t>select first_name, last_name, birth_date  from patients </a:t>
            </a:r>
          </a:p>
          <a:p>
            <a:r>
              <a:rPr lang="en-US" dirty="0">
                <a:solidFill>
                  <a:srgbClr val="10C640"/>
                </a:solidFill>
              </a:rPr>
              <a:t>                  where birth_date between 1970 and 1980 order by birth_date asc;</a:t>
            </a:r>
          </a:p>
          <a:p>
            <a:endParaRPr lang="en-US" dirty="0"/>
          </a:p>
          <a:p>
            <a:r>
              <a:rPr lang="en-US" dirty="0"/>
              <a:t>28</a:t>
            </a:r>
            <a:r>
              <a:rPr lang="en-US" dirty="0">
                <a:solidFill>
                  <a:srgbClr val="F23A36"/>
                </a:solidFill>
              </a:rPr>
              <a:t>. We want to display each patient's full name in a single column.   </a:t>
            </a:r>
          </a:p>
          <a:p>
            <a:r>
              <a:rPr lang="en-US" dirty="0"/>
              <a:t> [ Their last_name in all upper letters must appear first, then first_name in all lower case letters. Separate the last_name and first_name with a comma. Order the list by the first_name in descending order                          </a:t>
            </a:r>
          </a:p>
          <a:p>
            <a:r>
              <a:rPr lang="en-US" dirty="0"/>
              <a:t>  EX: SMITH, jane]</a:t>
            </a:r>
          </a:p>
          <a:p>
            <a:endParaRPr lang="en-US" dirty="0"/>
          </a:p>
          <a:p>
            <a:r>
              <a:rPr lang="en-US" dirty="0">
                <a:solidFill>
                  <a:srgbClr val="10C640"/>
                </a:solidFill>
              </a:rPr>
              <a:t>                     select  first_name ,last_name , </a:t>
            </a:r>
          </a:p>
          <a:p>
            <a:r>
              <a:rPr lang="en-US" dirty="0">
                <a:solidFill>
                  <a:srgbClr val="10C640"/>
                </a:solidFill>
              </a:rPr>
              <a:t>                     concat_ws(',',		  </a:t>
            </a:r>
          </a:p>
          <a:p>
            <a:r>
              <a:rPr lang="en-US" dirty="0">
                <a:solidFill>
                  <a:srgbClr val="10C640"/>
                </a:solidFill>
              </a:rPr>
              <a:t>                                              case when last_name is not null then upper(last_name) end,          </a:t>
            </a:r>
          </a:p>
          <a:p>
            <a:r>
              <a:rPr lang="en-US" dirty="0">
                <a:solidFill>
                  <a:srgbClr val="10C640"/>
                </a:solidFill>
              </a:rPr>
              <a:t>                                              case when first_name is not null then lower(first_name) end) as full_name</a:t>
            </a:r>
          </a:p>
          <a:p>
            <a:r>
              <a:rPr lang="en-US" dirty="0">
                <a:solidFill>
                  <a:srgbClr val="10C640"/>
                </a:solidFill>
              </a:rPr>
              <a:t>                    from patients</a:t>
            </a:r>
          </a:p>
          <a:p>
            <a:r>
              <a:rPr lang="en-US" dirty="0">
                <a:solidFill>
                  <a:srgbClr val="10C640"/>
                </a:solidFill>
              </a:rPr>
              <a:t>                    order by first_name desc;</a:t>
            </a:r>
          </a:p>
          <a:p>
            <a:endParaRPr lang="en-US" dirty="0"/>
          </a:p>
        </p:txBody>
      </p:sp>
    </p:spTree>
    <p:extLst>
      <p:ext uri="{BB962C8B-B14F-4D97-AF65-F5344CB8AC3E}">
        <p14:creationId xmlns:p14="http://schemas.microsoft.com/office/powerpoint/2010/main" val="176892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2FE966-E45E-3E3B-36EB-5BB3D1121652}"/>
              </a:ext>
            </a:extLst>
          </p:cNvPr>
          <p:cNvSpPr txBox="1"/>
          <p:nvPr/>
        </p:nvSpPr>
        <p:spPr>
          <a:xfrm>
            <a:off x="375556" y="751344"/>
            <a:ext cx="11511643" cy="5355312"/>
          </a:xfrm>
          <a:prstGeom prst="rect">
            <a:avLst/>
          </a:prstGeom>
          <a:noFill/>
        </p:spPr>
        <p:txBody>
          <a:bodyPr wrap="square" rtlCol="0">
            <a:spAutoFit/>
          </a:bodyPr>
          <a:lstStyle/>
          <a:p>
            <a:r>
              <a:rPr lang="en-US" dirty="0"/>
              <a:t>29.  </a:t>
            </a:r>
            <a:r>
              <a:rPr lang="en-US" dirty="0">
                <a:solidFill>
                  <a:srgbClr val="F23A36"/>
                </a:solidFill>
              </a:rPr>
              <a:t>Show the province_id(s), sum of height; where the total sum of its patient's height is greater than or equal to 7,000.</a:t>
            </a:r>
          </a:p>
          <a:p>
            <a:endParaRPr lang="en-US" dirty="0">
              <a:solidFill>
                <a:srgbClr val="F23A36"/>
              </a:solidFill>
            </a:endParaRPr>
          </a:p>
          <a:p>
            <a:r>
              <a:rPr lang="en-US" dirty="0">
                <a:solidFill>
                  <a:srgbClr val="10C640"/>
                </a:solidFill>
              </a:rPr>
              <a:t>                  select province_id, sum(height) from patients group by province_id having sum(height) &gt;= 7000;</a:t>
            </a:r>
          </a:p>
          <a:p>
            <a:endParaRPr lang="en-US" dirty="0"/>
          </a:p>
          <a:p>
            <a:r>
              <a:rPr lang="en-US" dirty="0"/>
              <a:t>30. </a:t>
            </a:r>
            <a:r>
              <a:rPr lang="en-US" dirty="0">
                <a:solidFill>
                  <a:srgbClr val="F23A36"/>
                </a:solidFill>
              </a:rPr>
              <a:t>Show the difference between the largest weight and smallest weight for patients with the last name 'Maroni’</a:t>
            </a:r>
          </a:p>
          <a:p>
            <a:endParaRPr lang="en-US" dirty="0"/>
          </a:p>
          <a:p>
            <a:r>
              <a:rPr lang="en-US" dirty="0">
                <a:solidFill>
                  <a:srgbClr val="10C640"/>
                </a:solidFill>
              </a:rPr>
              <a:t>                   select last_name, max(weight), min(weight),</a:t>
            </a:r>
          </a:p>
          <a:p>
            <a:r>
              <a:rPr lang="en-US" dirty="0">
                <a:solidFill>
                  <a:srgbClr val="10C640"/>
                </a:solidFill>
              </a:rPr>
              <a:t>                   (max(weight)-min(weight))  as  diff_weight </a:t>
            </a:r>
          </a:p>
          <a:p>
            <a:r>
              <a:rPr lang="en-US" dirty="0">
                <a:solidFill>
                  <a:srgbClr val="10C640"/>
                </a:solidFill>
              </a:rPr>
              <a:t>                   from patients </a:t>
            </a:r>
          </a:p>
          <a:p>
            <a:r>
              <a:rPr lang="en-US" dirty="0">
                <a:solidFill>
                  <a:srgbClr val="10C640"/>
                </a:solidFill>
              </a:rPr>
              <a:t>                   where last_name = 'Maroni’;</a:t>
            </a:r>
          </a:p>
          <a:p>
            <a:endParaRPr lang="en-US" dirty="0"/>
          </a:p>
          <a:p>
            <a:r>
              <a:rPr lang="en-US" dirty="0"/>
              <a:t>31. </a:t>
            </a:r>
            <a:r>
              <a:rPr lang="en-US" dirty="0">
                <a:solidFill>
                  <a:srgbClr val="F23A36"/>
                </a:solidFill>
              </a:rPr>
              <a:t>Show all of the days of the month (1-31) and how many admission_dates occurred on that day. Sort by the day with most admissions to least admissions.</a:t>
            </a:r>
          </a:p>
          <a:p>
            <a:endParaRPr lang="en-US" dirty="0"/>
          </a:p>
          <a:p>
            <a:r>
              <a:rPr lang="en-US" dirty="0">
                <a:solidFill>
                  <a:srgbClr val="10C640"/>
                </a:solidFill>
              </a:rPr>
              <a:t>                     select  day(admission_date) as day_of_month , count(*) as admission_count from admissions</a:t>
            </a:r>
          </a:p>
          <a:p>
            <a:r>
              <a:rPr lang="en-US" dirty="0">
                <a:solidFill>
                  <a:srgbClr val="10C640"/>
                </a:solidFill>
              </a:rPr>
              <a:t>                     where admission_date is not null</a:t>
            </a:r>
          </a:p>
          <a:p>
            <a:r>
              <a:rPr lang="en-US" dirty="0">
                <a:solidFill>
                  <a:srgbClr val="10C640"/>
                </a:solidFill>
              </a:rPr>
              <a:t>                     group by  day(admission_date)  order by admission_count  desc ;</a:t>
            </a:r>
          </a:p>
          <a:p>
            <a:endParaRPr lang="en-US" dirty="0"/>
          </a:p>
          <a:p>
            <a:endParaRPr lang="en-US" dirty="0"/>
          </a:p>
        </p:txBody>
      </p:sp>
    </p:spTree>
    <p:extLst>
      <p:ext uri="{BB962C8B-B14F-4D97-AF65-F5344CB8AC3E}">
        <p14:creationId xmlns:p14="http://schemas.microsoft.com/office/powerpoint/2010/main" val="391088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DE8F4C-51C7-DDC0-C5ED-141FE8932D39}"/>
              </a:ext>
            </a:extLst>
          </p:cNvPr>
          <p:cNvSpPr txBox="1"/>
          <p:nvPr/>
        </p:nvSpPr>
        <p:spPr>
          <a:xfrm>
            <a:off x="538843" y="375557"/>
            <a:ext cx="11087100" cy="6186309"/>
          </a:xfrm>
          <a:prstGeom prst="rect">
            <a:avLst/>
          </a:prstGeom>
          <a:noFill/>
        </p:spPr>
        <p:txBody>
          <a:bodyPr wrap="square" rtlCol="0">
            <a:spAutoFit/>
          </a:bodyPr>
          <a:lstStyle/>
          <a:p>
            <a:r>
              <a:rPr lang="en-US" dirty="0"/>
              <a:t>32</a:t>
            </a:r>
            <a:r>
              <a:rPr lang="en-US" dirty="0">
                <a:solidFill>
                  <a:srgbClr val="F23A36"/>
                </a:solidFill>
              </a:rPr>
              <a:t>. Show all of the patients grouped into weight groups.         </a:t>
            </a:r>
          </a:p>
          <a:p>
            <a:r>
              <a:rPr lang="en-US" dirty="0"/>
              <a:t>[ Show the total amount of patients in each weight group. Order the list by the weight group descending.                      e.g. if they weight 100 to 109, they are placed in the 100 weight group, 110-119 = 110 weight group, etc.]</a:t>
            </a:r>
          </a:p>
          <a:p>
            <a:endParaRPr lang="en-US" dirty="0"/>
          </a:p>
          <a:p>
            <a:r>
              <a:rPr lang="en-US" dirty="0"/>
              <a:t>       </a:t>
            </a:r>
            <a:r>
              <a:rPr lang="en-US" dirty="0">
                <a:solidFill>
                  <a:srgbClr val="10C640"/>
                </a:solidFill>
              </a:rPr>
              <a:t>select count(*) as total_no_of_patients, </a:t>
            </a:r>
          </a:p>
          <a:p>
            <a:r>
              <a:rPr lang="en-US" dirty="0">
                <a:solidFill>
                  <a:srgbClr val="10C640"/>
                </a:solidFill>
              </a:rPr>
              <a:t>            case	</a:t>
            </a:r>
          </a:p>
          <a:p>
            <a:r>
              <a:rPr lang="en-US" dirty="0">
                <a:solidFill>
                  <a:srgbClr val="10C640"/>
                </a:solidFill>
              </a:rPr>
              <a:t>                 when weight between 0 and 9 then 0        </a:t>
            </a:r>
          </a:p>
          <a:p>
            <a:r>
              <a:rPr lang="en-US" dirty="0">
                <a:solidFill>
                  <a:srgbClr val="10C640"/>
                </a:solidFill>
              </a:rPr>
              <a:t>                 when weight between 10 and 19 then 10      </a:t>
            </a:r>
          </a:p>
          <a:p>
            <a:r>
              <a:rPr lang="en-US" dirty="0">
                <a:solidFill>
                  <a:srgbClr val="10C640"/>
                </a:solidFill>
              </a:rPr>
              <a:t>                 when weight between 20 and 29 then 20         </a:t>
            </a:r>
          </a:p>
          <a:p>
            <a:r>
              <a:rPr lang="en-US" dirty="0">
                <a:solidFill>
                  <a:srgbClr val="10C640"/>
                </a:solidFill>
              </a:rPr>
              <a:t>                 when weight between 30 and 39 then 30           </a:t>
            </a:r>
          </a:p>
          <a:p>
            <a:r>
              <a:rPr lang="en-US" dirty="0">
                <a:solidFill>
                  <a:srgbClr val="10C640"/>
                </a:solidFill>
              </a:rPr>
              <a:t>                 when weight between 40 and 49 then 40        </a:t>
            </a:r>
          </a:p>
          <a:p>
            <a:r>
              <a:rPr lang="en-US" dirty="0">
                <a:solidFill>
                  <a:srgbClr val="10C640"/>
                </a:solidFill>
              </a:rPr>
              <a:t>                 when weight between 50 and 59 then 50           </a:t>
            </a:r>
          </a:p>
          <a:p>
            <a:r>
              <a:rPr lang="en-US" dirty="0">
                <a:solidFill>
                  <a:srgbClr val="10C640"/>
                </a:solidFill>
              </a:rPr>
              <a:t>                 when weight between 60 and 69 then 60         </a:t>
            </a:r>
          </a:p>
          <a:p>
            <a:r>
              <a:rPr lang="en-US" dirty="0">
                <a:solidFill>
                  <a:srgbClr val="10C640"/>
                </a:solidFill>
              </a:rPr>
              <a:t>                 when weight between 70 and 79 then 70         </a:t>
            </a:r>
          </a:p>
          <a:p>
            <a:r>
              <a:rPr lang="en-US" dirty="0">
                <a:solidFill>
                  <a:srgbClr val="10C640"/>
                </a:solidFill>
              </a:rPr>
              <a:t>                 when weight between 80 and 89 then 80       </a:t>
            </a:r>
          </a:p>
          <a:p>
            <a:r>
              <a:rPr lang="en-US" dirty="0">
                <a:solidFill>
                  <a:srgbClr val="10C640"/>
                </a:solidFill>
              </a:rPr>
              <a:t>                 when weight between 90 and 99 then 90        </a:t>
            </a:r>
          </a:p>
          <a:p>
            <a:r>
              <a:rPr lang="en-US" dirty="0">
                <a:solidFill>
                  <a:srgbClr val="10C640"/>
                </a:solidFill>
              </a:rPr>
              <a:t>                 when weight between 100 and 109 then 100        </a:t>
            </a:r>
          </a:p>
          <a:p>
            <a:r>
              <a:rPr lang="en-US" dirty="0">
                <a:solidFill>
                  <a:srgbClr val="10C640"/>
                </a:solidFill>
              </a:rPr>
              <a:t>                 when weight between 110 and 119 then 110           </a:t>
            </a:r>
          </a:p>
          <a:p>
            <a:r>
              <a:rPr lang="en-US" dirty="0">
                <a:solidFill>
                  <a:srgbClr val="10C640"/>
                </a:solidFill>
              </a:rPr>
              <a:t>                 when weight between 120 and 129 then 120           </a:t>
            </a:r>
          </a:p>
          <a:p>
            <a:r>
              <a:rPr lang="en-US" dirty="0">
                <a:solidFill>
                  <a:srgbClr val="10C640"/>
                </a:solidFill>
              </a:rPr>
              <a:t>                 when weight between 130 and 139 then 130            </a:t>
            </a:r>
          </a:p>
          <a:p>
            <a:r>
              <a:rPr lang="en-US" dirty="0">
                <a:solidFill>
                  <a:srgbClr val="10C640"/>
                </a:solidFill>
              </a:rPr>
              <a:t>                 when weight between 140 and 149 then 140 end as weight_group	</a:t>
            </a:r>
          </a:p>
          <a:p>
            <a:r>
              <a:rPr lang="en-US" dirty="0">
                <a:solidFill>
                  <a:srgbClr val="10C640"/>
                </a:solidFill>
              </a:rPr>
              <a:t>       from patients   group by  weight_group    order by  weight_group  desc;</a:t>
            </a:r>
          </a:p>
        </p:txBody>
      </p:sp>
    </p:spTree>
    <p:extLst>
      <p:ext uri="{BB962C8B-B14F-4D97-AF65-F5344CB8AC3E}">
        <p14:creationId xmlns:p14="http://schemas.microsoft.com/office/powerpoint/2010/main" val="364596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299FE7-3B80-DD67-9E0E-6F59C1F30B48}"/>
              </a:ext>
            </a:extLst>
          </p:cNvPr>
          <p:cNvSpPr txBox="1"/>
          <p:nvPr/>
        </p:nvSpPr>
        <p:spPr>
          <a:xfrm>
            <a:off x="234043" y="0"/>
            <a:ext cx="11767457" cy="6740307"/>
          </a:xfrm>
          <a:prstGeom prst="rect">
            <a:avLst/>
          </a:prstGeom>
          <a:noFill/>
        </p:spPr>
        <p:txBody>
          <a:bodyPr wrap="square" rtlCol="0">
            <a:spAutoFit/>
          </a:bodyPr>
          <a:lstStyle/>
          <a:p>
            <a:r>
              <a:rPr lang="en-US" dirty="0"/>
              <a:t>33. </a:t>
            </a:r>
            <a:r>
              <a:rPr lang="en-US" dirty="0">
                <a:solidFill>
                  <a:srgbClr val="F23A36"/>
                </a:solidFill>
              </a:rPr>
              <a:t>Show patient_id, weight, height, isObese from the patients table. </a:t>
            </a:r>
            <a:r>
              <a:rPr lang="en-US" dirty="0"/>
              <a:t>       </a:t>
            </a:r>
          </a:p>
          <a:p>
            <a:r>
              <a:rPr lang="en-US" dirty="0"/>
              <a:t>[Display isObese as a Boolean 0 or 1. Obese is defined as weight(kg)/(height(m).  Weight is in units kg. Height is in units cm.]</a:t>
            </a:r>
          </a:p>
          <a:p>
            <a:r>
              <a:rPr lang="en-US" dirty="0">
                <a:solidFill>
                  <a:srgbClr val="10C640"/>
                </a:solidFill>
              </a:rPr>
              <a:t>                  select patient_id, </a:t>
            </a:r>
          </a:p>
          <a:p>
            <a:r>
              <a:rPr lang="en-US" dirty="0">
                <a:solidFill>
                  <a:srgbClr val="10C640"/>
                </a:solidFill>
              </a:rPr>
              <a:t>                  concat(first_name,last_name) as patient_name, weight, height,</a:t>
            </a:r>
          </a:p>
          <a:p>
            <a:r>
              <a:rPr lang="en-US" dirty="0">
                <a:solidFill>
                  <a:srgbClr val="10C640"/>
                </a:solidFill>
              </a:rPr>
              <a:t>                  round(weight/ power(height/100,2),2) as obese , </a:t>
            </a:r>
          </a:p>
          <a:p>
            <a:r>
              <a:rPr lang="en-US" dirty="0">
                <a:solidFill>
                  <a:srgbClr val="10C640"/>
                </a:solidFill>
              </a:rPr>
              <a:t>                  case    </a:t>
            </a:r>
          </a:p>
          <a:p>
            <a:r>
              <a:rPr lang="en-US" dirty="0">
                <a:solidFill>
                  <a:srgbClr val="10C640"/>
                </a:solidFill>
              </a:rPr>
              <a:t>                        when weight/ power(height/100,2) &lt; 30 then 0 </a:t>
            </a:r>
          </a:p>
          <a:p>
            <a:r>
              <a:rPr lang="en-US" dirty="0">
                <a:solidFill>
                  <a:srgbClr val="10C640"/>
                </a:solidFill>
              </a:rPr>
              <a:t>                        else 1 end as isobese</a:t>
            </a:r>
          </a:p>
          <a:p>
            <a:r>
              <a:rPr lang="en-US" dirty="0">
                <a:solidFill>
                  <a:srgbClr val="10C640"/>
                </a:solidFill>
              </a:rPr>
              <a:t>                  from patients</a:t>
            </a:r>
          </a:p>
          <a:p>
            <a:r>
              <a:rPr lang="en-US" dirty="0">
                <a:solidFill>
                  <a:srgbClr val="10C640"/>
                </a:solidFill>
              </a:rPr>
              <a:t>                  where weight is not null and height is not null ;</a:t>
            </a:r>
          </a:p>
          <a:p>
            <a:endParaRPr lang="en-US" dirty="0"/>
          </a:p>
          <a:p>
            <a:r>
              <a:rPr lang="en-US" dirty="0"/>
              <a:t>34. </a:t>
            </a:r>
            <a:r>
              <a:rPr lang="en-US" dirty="0">
                <a:solidFill>
                  <a:srgbClr val="F23A36"/>
                </a:solidFill>
              </a:rPr>
              <a:t>Show patient_id, first_name, last_name, and attending doctor's specialty.        </a:t>
            </a:r>
          </a:p>
          <a:p>
            <a:r>
              <a:rPr lang="en-US" dirty="0"/>
              <a:t> [Show only the patients who has a diagnosis as 'Epilepsy' and the doctor's first name is 'Lisa'. Check patients, admissions, and doctors tables for required information.]</a:t>
            </a:r>
          </a:p>
          <a:p>
            <a:r>
              <a:rPr lang="en-US" dirty="0">
                <a:solidFill>
                  <a:srgbClr val="10C640"/>
                </a:solidFill>
              </a:rPr>
              <a:t>                                       [alter table admissions rename column attending_doctor_id to doctor_id;]</a:t>
            </a:r>
          </a:p>
          <a:p>
            <a:r>
              <a:rPr lang="en-US" dirty="0"/>
              <a:t>               </a:t>
            </a:r>
            <a:r>
              <a:rPr lang="en-US" dirty="0">
                <a:solidFill>
                  <a:srgbClr val="10C640"/>
                </a:solidFill>
              </a:rPr>
              <a:t>select  p.patient_id, a.diagnosis, d.first_name, d.last_name, d.specialty </a:t>
            </a:r>
          </a:p>
          <a:p>
            <a:r>
              <a:rPr lang="en-US" dirty="0">
                <a:solidFill>
                  <a:srgbClr val="10C640"/>
                </a:solidFill>
              </a:rPr>
              <a:t>               from patients as p </a:t>
            </a:r>
          </a:p>
          <a:p>
            <a:r>
              <a:rPr lang="en-US" dirty="0">
                <a:solidFill>
                  <a:srgbClr val="10C640"/>
                </a:solidFill>
              </a:rPr>
              <a:t>               join </a:t>
            </a:r>
          </a:p>
          <a:p>
            <a:r>
              <a:rPr lang="en-US" dirty="0">
                <a:solidFill>
                  <a:srgbClr val="10C640"/>
                </a:solidFill>
              </a:rPr>
              <a:t>               admissions as a </a:t>
            </a:r>
          </a:p>
          <a:p>
            <a:r>
              <a:rPr lang="en-US" dirty="0">
                <a:solidFill>
                  <a:srgbClr val="10C640"/>
                </a:solidFill>
              </a:rPr>
              <a:t>               on p.patient_id = a.patient_id</a:t>
            </a:r>
          </a:p>
          <a:p>
            <a:r>
              <a:rPr lang="en-US" dirty="0">
                <a:solidFill>
                  <a:srgbClr val="10C640"/>
                </a:solidFill>
              </a:rPr>
              <a:t>               join </a:t>
            </a:r>
          </a:p>
          <a:p>
            <a:r>
              <a:rPr lang="en-US" dirty="0">
                <a:solidFill>
                  <a:srgbClr val="10C640"/>
                </a:solidFill>
              </a:rPr>
              <a:t>               doctors as d</a:t>
            </a:r>
          </a:p>
          <a:p>
            <a:r>
              <a:rPr lang="en-US" dirty="0">
                <a:solidFill>
                  <a:srgbClr val="10C640"/>
                </a:solidFill>
              </a:rPr>
              <a:t>               on a.doctor_id = d.doctor_id</a:t>
            </a:r>
          </a:p>
          <a:p>
            <a:r>
              <a:rPr lang="en-US" dirty="0">
                <a:solidFill>
                  <a:srgbClr val="10C640"/>
                </a:solidFill>
              </a:rPr>
              <a:t>               where a.diagnosis = 'Epilepsy' and d.first_name = 'Lisa';</a:t>
            </a:r>
          </a:p>
        </p:txBody>
      </p:sp>
    </p:spTree>
    <p:extLst>
      <p:ext uri="{BB962C8B-B14F-4D97-AF65-F5344CB8AC3E}">
        <p14:creationId xmlns:p14="http://schemas.microsoft.com/office/powerpoint/2010/main" val="8998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4BB1CB-05F2-1333-5547-51195324732F}"/>
              </a:ext>
            </a:extLst>
          </p:cNvPr>
          <p:cNvSpPr/>
          <p:nvPr/>
        </p:nvSpPr>
        <p:spPr>
          <a:xfrm>
            <a:off x="2096007" y="2188860"/>
            <a:ext cx="7999985" cy="2270730"/>
          </a:xfrm>
          <a:prstGeom prst="rect">
            <a:avLst/>
          </a:prstGeom>
          <a:noFill/>
        </p:spPr>
        <p:txBody>
          <a:bodyPr wrap="none" lIns="91440" tIns="45720" rIns="91440" bIns="45720">
            <a:prstTxWarp prst="textCanDown">
              <a:avLst/>
            </a:prstTxWarp>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latin typeface="Arial Rounded MT Bold" panose="020F0704030504030204" pitchFamily="34" charset="0"/>
              </a:rPr>
              <a:t>THANK</a:t>
            </a: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 </a:t>
            </a: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outerShdw blurRad="50800" dist="38100" algn="l" rotWithShape="0">
                    <a:prstClr val="black">
                      <a:alpha val="40000"/>
                    </a:prstClr>
                  </a:outerShdw>
                </a:effectLst>
                <a:latin typeface="Arial Rounded MT Bold" panose="020F0704030504030204" pitchFamily="34" charset="0"/>
              </a:rPr>
              <a:t>YOU</a:t>
            </a:r>
          </a:p>
        </p:txBody>
      </p:sp>
    </p:spTree>
    <p:extLst>
      <p:ext uri="{BB962C8B-B14F-4D97-AF65-F5344CB8AC3E}">
        <p14:creationId xmlns:p14="http://schemas.microsoft.com/office/powerpoint/2010/main" val="294297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C0D4-2CB7-1DAD-B9AD-16508ECEFE37}"/>
              </a:ext>
            </a:extLst>
          </p:cNvPr>
          <p:cNvSpPr>
            <a:spLocks noGrp="1"/>
          </p:cNvSpPr>
          <p:nvPr>
            <p:ph type="ctrTitle"/>
          </p:nvPr>
        </p:nvSpPr>
        <p:spPr/>
        <p:txBody>
          <a:bodyPr>
            <a:normAutofit/>
          </a:bodyPr>
          <a:lstStyle/>
          <a:p>
            <a:r>
              <a:rPr lang="en-US" sz="8000" b="1" dirty="0">
                <a:latin typeface="Century Schoolbook" panose="02040604050505020304" pitchFamily="18" charset="0"/>
              </a:rPr>
              <a:t>Medical Data History</a:t>
            </a:r>
            <a:endParaRPr lang="en-US" sz="8000" dirty="0">
              <a:latin typeface="Century Schoolbook" panose="02040604050505020304" pitchFamily="18" charset="0"/>
            </a:endParaRPr>
          </a:p>
        </p:txBody>
      </p:sp>
    </p:spTree>
    <p:extLst>
      <p:ext uri="{BB962C8B-B14F-4D97-AF65-F5344CB8AC3E}">
        <p14:creationId xmlns:p14="http://schemas.microsoft.com/office/powerpoint/2010/main" val="171287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B590-5DD9-5141-63D9-6EAAC61C2AE5}"/>
              </a:ext>
            </a:extLst>
          </p:cNvPr>
          <p:cNvSpPr>
            <a:spLocks noGrp="1"/>
          </p:cNvSpPr>
          <p:nvPr>
            <p:ph type="title"/>
          </p:nvPr>
        </p:nvSpPr>
        <p:spPr/>
        <p:txBody>
          <a:bodyPr/>
          <a:lstStyle/>
          <a:p>
            <a:pPr algn="ctr"/>
            <a:r>
              <a:rPr lang="en-IN" dirty="0"/>
              <a:t>PROJECT DETAILS</a:t>
            </a:r>
            <a:endParaRPr lang="en-US" dirty="0"/>
          </a:p>
        </p:txBody>
      </p:sp>
      <p:sp>
        <p:nvSpPr>
          <p:cNvPr id="3" name="Content Placeholder 2">
            <a:extLst>
              <a:ext uri="{FF2B5EF4-FFF2-40B4-BE49-F238E27FC236}">
                <a16:creationId xmlns:a16="http://schemas.microsoft.com/office/drawing/2014/main" id="{2A436A0A-CB06-9F92-6E65-A72E811952AF}"/>
              </a:ext>
            </a:extLst>
          </p:cNvPr>
          <p:cNvSpPr>
            <a:spLocks noGrp="1"/>
          </p:cNvSpPr>
          <p:nvPr>
            <p:ph idx="1"/>
          </p:nvPr>
        </p:nvSpPr>
        <p:spPr/>
        <p:txBody>
          <a:bodyPr/>
          <a:lstStyle/>
          <a:p>
            <a:r>
              <a:rPr lang="en-US" sz="2400" dirty="0"/>
              <a:t>Project name PRSQL-02 MEDICAL DATA HISTORY</a:t>
            </a:r>
          </a:p>
          <a:p>
            <a:pPr>
              <a:lnSpc>
                <a:spcPct val="150000"/>
              </a:lnSpc>
            </a:pPr>
            <a:r>
              <a:rPr lang="en-IN" sz="2400" dirty="0"/>
              <a:t>Team ID PTID-CDA-SEP-25-765</a:t>
            </a:r>
            <a:endParaRPr lang="en-US" sz="2400" dirty="0"/>
          </a:p>
          <a:p>
            <a:r>
              <a:rPr lang="en-US" sz="2400" dirty="0"/>
              <a:t>Team members :</a:t>
            </a:r>
            <a:br>
              <a:rPr lang="en-US" dirty="0"/>
            </a:br>
            <a:r>
              <a:rPr lang="en-US" dirty="0"/>
              <a:t>YOKESH.S</a:t>
            </a:r>
            <a:br>
              <a:rPr lang="en-IN" dirty="0"/>
            </a:br>
            <a:r>
              <a:rPr lang="en-IN" dirty="0"/>
              <a:t>ROHAN. S</a:t>
            </a:r>
            <a:br>
              <a:rPr lang="en-IN" dirty="0"/>
            </a:br>
            <a:r>
              <a:rPr lang="en-IN" dirty="0"/>
              <a:t>SUHAIB KHAN</a:t>
            </a:r>
            <a:br>
              <a:rPr lang="en-IN" dirty="0"/>
            </a:br>
            <a:r>
              <a:rPr lang="en-IN" dirty="0"/>
              <a:t>SWETHA.R</a:t>
            </a:r>
          </a:p>
          <a:p>
            <a:pPr marL="0" indent="0">
              <a:buNone/>
            </a:pPr>
            <a:endParaRPr lang="en-US" dirty="0"/>
          </a:p>
        </p:txBody>
      </p:sp>
    </p:spTree>
    <p:extLst>
      <p:ext uri="{BB962C8B-B14F-4D97-AF65-F5344CB8AC3E}">
        <p14:creationId xmlns:p14="http://schemas.microsoft.com/office/powerpoint/2010/main" val="327691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D657-717A-6C70-BF15-A9B70E120668}"/>
              </a:ext>
            </a:extLst>
          </p:cNvPr>
          <p:cNvSpPr>
            <a:spLocks noGrp="1"/>
          </p:cNvSpPr>
          <p:nvPr>
            <p:ph type="title"/>
          </p:nvPr>
        </p:nvSpPr>
        <p:spPr/>
        <p:txBody>
          <a:bodyPr/>
          <a:lstStyle/>
          <a:p>
            <a:pPr algn="ctr"/>
            <a:r>
              <a:rPr lang="en-US" dirty="0"/>
              <a:t>PROJECT OVERVIEW </a:t>
            </a:r>
          </a:p>
        </p:txBody>
      </p:sp>
      <p:sp>
        <p:nvSpPr>
          <p:cNvPr id="3" name="Content Placeholder 2">
            <a:extLst>
              <a:ext uri="{FF2B5EF4-FFF2-40B4-BE49-F238E27FC236}">
                <a16:creationId xmlns:a16="http://schemas.microsoft.com/office/drawing/2014/main" id="{34948592-561B-981C-F4E9-235638505485}"/>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PRJOCET TITLE : MEDICAL DATA HISTORY</a:t>
            </a:r>
          </a:p>
          <a:p>
            <a:r>
              <a:rPr lang="en-US" dirty="0">
                <a:latin typeface="Calibri" panose="020F0502020204030204" pitchFamily="34" charset="0"/>
                <a:ea typeface="Calibri" panose="020F0502020204030204" pitchFamily="34" charset="0"/>
                <a:cs typeface="Calibri" panose="020F0502020204030204" pitchFamily="34" charset="0"/>
              </a:rPr>
              <a:t>OBJECTIVE : to analyze hospital admission patterns , doctor assignments, and patients demographics across various province using SQL queries.</a:t>
            </a:r>
          </a:p>
          <a:p>
            <a:r>
              <a:rPr lang="en-US" dirty="0">
                <a:latin typeface="Calibri" panose="020F0502020204030204" pitchFamily="34" charset="0"/>
                <a:ea typeface="Calibri" panose="020F0502020204030204" pitchFamily="34" charset="0"/>
                <a:cs typeface="Calibri" panose="020F0502020204030204" pitchFamily="34" charset="0"/>
              </a:rPr>
              <a:t>DATASET USED : </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admissions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doctors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patients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province_names</a:t>
            </a:r>
          </a:p>
          <a:p>
            <a:r>
              <a:rPr lang="en-US" dirty="0">
                <a:latin typeface="Calibri" panose="020F0502020204030204" pitchFamily="34" charset="0"/>
                <a:ea typeface="Calibri" panose="020F0502020204030204" pitchFamily="34" charset="0"/>
                <a:cs typeface="Calibri" panose="020F0502020204030204" pitchFamily="34" charset="0"/>
              </a:rPr>
              <a:t>KEY SQL TECHNIQUES APPLIED:</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joins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window functions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aggregations</a:t>
            </a:r>
          </a:p>
        </p:txBody>
      </p:sp>
    </p:spTree>
    <p:extLst>
      <p:ext uri="{BB962C8B-B14F-4D97-AF65-F5344CB8AC3E}">
        <p14:creationId xmlns:p14="http://schemas.microsoft.com/office/powerpoint/2010/main" val="380085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6CD6-4B38-92C5-B5DD-0DE6F73C908D}"/>
              </a:ext>
            </a:extLst>
          </p:cNvPr>
          <p:cNvSpPr>
            <a:spLocks noGrp="1"/>
          </p:cNvSpPr>
          <p:nvPr>
            <p:ph type="title"/>
          </p:nvPr>
        </p:nvSpPr>
        <p:spPr/>
        <p:txBody>
          <a:bodyPr>
            <a:normAutofit/>
          </a:bodyPr>
          <a:lstStyle/>
          <a:p>
            <a:pPr algn="ctr"/>
            <a:r>
              <a:rPr lang="en-US" b="1" dirty="0"/>
              <a:t>SQL Schema:</a:t>
            </a:r>
            <a:br>
              <a:rPr lang="en-US" dirty="0"/>
            </a:br>
            <a:endParaRPr lang="en-US" dirty="0"/>
          </a:p>
        </p:txBody>
      </p:sp>
      <p:pic>
        <p:nvPicPr>
          <p:cNvPr id="4" name="image1.png">
            <a:extLst>
              <a:ext uri="{FF2B5EF4-FFF2-40B4-BE49-F238E27FC236}">
                <a16:creationId xmlns:a16="http://schemas.microsoft.com/office/drawing/2014/main" id="{A9D124C4-5439-F065-6930-CD1C715F44E5}"/>
              </a:ext>
            </a:extLst>
          </p:cNvPr>
          <p:cNvPicPr>
            <a:picLocks noGrp="1"/>
          </p:cNvPicPr>
          <p:nvPr>
            <p:ph idx="1"/>
          </p:nvPr>
        </p:nvPicPr>
        <p:blipFill>
          <a:blip r:embed="rId2"/>
          <a:stretch>
            <a:fillRect/>
          </a:stretch>
        </p:blipFill>
        <p:spPr>
          <a:xfrm>
            <a:off x="4449603" y="863600"/>
            <a:ext cx="6153469" cy="5121275"/>
          </a:xfrm>
          <a:prstGeom prst="rect">
            <a:avLst/>
          </a:prstGeom>
          <a:ln/>
        </p:spPr>
      </p:pic>
    </p:spTree>
    <p:extLst>
      <p:ext uri="{BB962C8B-B14F-4D97-AF65-F5344CB8AC3E}">
        <p14:creationId xmlns:p14="http://schemas.microsoft.com/office/powerpoint/2010/main" val="142971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51242A-15F2-1032-0B95-4C7B7BAEEC32}"/>
              </a:ext>
            </a:extLst>
          </p:cNvPr>
          <p:cNvSpPr txBox="1"/>
          <p:nvPr/>
        </p:nvSpPr>
        <p:spPr>
          <a:xfrm>
            <a:off x="283029" y="212271"/>
            <a:ext cx="11625942" cy="7017306"/>
          </a:xfrm>
          <a:prstGeom prst="rect">
            <a:avLst/>
          </a:prstGeom>
          <a:noFill/>
        </p:spPr>
        <p:txBody>
          <a:bodyPr wrap="square" rtlCol="0">
            <a:spAutoFit/>
          </a:bodyPr>
          <a:lstStyle/>
          <a:p>
            <a:r>
              <a:rPr lang="en-US" dirty="0">
                <a:solidFill>
                  <a:srgbClr val="F23A36"/>
                </a:solidFill>
              </a:rPr>
              <a:t>1.  Show first name, last name, and gender of patients who's gender is ‘M’</a:t>
            </a:r>
          </a:p>
          <a:p>
            <a:endParaRPr lang="en-US" dirty="0">
              <a:solidFill>
                <a:srgbClr val="F23A36"/>
              </a:solidFill>
            </a:endParaRPr>
          </a:p>
          <a:p>
            <a:r>
              <a:rPr lang="en-US" dirty="0"/>
              <a:t>                            </a:t>
            </a:r>
            <a:r>
              <a:rPr lang="en-US" dirty="0">
                <a:solidFill>
                  <a:srgbClr val="10C640"/>
                </a:solidFill>
              </a:rPr>
              <a:t>select first_name , last_name , gender from patients where gender = 'M’ ;</a:t>
            </a:r>
          </a:p>
          <a:p>
            <a:endParaRPr lang="en-US" dirty="0"/>
          </a:p>
          <a:p>
            <a:r>
              <a:rPr lang="en-US" dirty="0"/>
              <a:t>2. </a:t>
            </a:r>
            <a:r>
              <a:rPr lang="en-US" dirty="0">
                <a:solidFill>
                  <a:srgbClr val="F23A36"/>
                </a:solidFill>
              </a:rPr>
              <a:t>Show first name and last name of patients who does not have allergies.</a:t>
            </a:r>
          </a:p>
          <a:p>
            <a:r>
              <a:rPr lang="en-US" dirty="0"/>
              <a:t>                           </a:t>
            </a:r>
          </a:p>
          <a:p>
            <a:r>
              <a:rPr lang="en-US" dirty="0">
                <a:solidFill>
                  <a:srgbClr val="10C640"/>
                </a:solidFill>
              </a:rPr>
              <a:t>                          select first_name , last_name ,allergies  from patients where allergies is null ;</a:t>
            </a:r>
          </a:p>
          <a:p>
            <a:endParaRPr lang="en-US" dirty="0"/>
          </a:p>
          <a:p>
            <a:r>
              <a:rPr lang="en-US" dirty="0"/>
              <a:t>3</a:t>
            </a:r>
            <a:r>
              <a:rPr lang="en-US" dirty="0">
                <a:solidFill>
                  <a:srgbClr val="F23A36"/>
                </a:solidFill>
              </a:rPr>
              <a:t>.  Show first name of patients that start with the letter ‘C’</a:t>
            </a:r>
          </a:p>
          <a:p>
            <a:endParaRPr lang="en-US" dirty="0"/>
          </a:p>
          <a:p>
            <a:r>
              <a:rPr lang="en-US" dirty="0">
                <a:solidFill>
                  <a:srgbClr val="10C640"/>
                </a:solidFill>
              </a:rPr>
              <a:t>                             select first_name from patients where first_name like 'C%’ ;</a:t>
            </a:r>
          </a:p>
          <a:p>
            <a:endParaRPr lang="en-US" dirty="0"/>
          </a:p>
          <a:p>
            <a:r>
              <a:rPr lang="en-US" dirty="0"/>
              <a:t>4.  </a:t>
            </a:r>
            <a:r>
              <a:rPr lang="en-US" dirty="0">
                <a:solidFill>
                  <a:srgbClr val="F23A36"/>
                </a:solidFill>
              </a:rPr>
              <a:t>Show first name and last name of patients that weight within the range of 100 to 120 (inclusive)</a:t>
            </a:r>
          </a:p>
          <a:p>
            <a:r>
              <a:rPr lang="en-US" dirty="0"/>
              <a:t>          </a:t>
            </a:r>
          </a:p>
          <a:p>
            <a:r>
              <a:rPr lang="en-US" dirty="0"/>
              <a:t>                           </a:t>
            </a:r>
            <a:r>
              <a:rPr lang="en-US" dirty="0">
                <a:solidFill>
                  <a:srgbClr val="10C640"/>
                </a:solidFill>
              </a:rPr>
              <a:t>select first_name, last_name ,weight from patients where weight between 100 and 120 ;</a:t>
            </a:r>
          </a:p>
          <a:p>
            <a:endParaRPr lang="en-US" dirty="0"/>
          </a:p>
          <a:p>
            <a:r>
              <a:rPr lang="en-US" dirty="0"/>
              <a:t>5. </a:t>
            </a:r>
            <a:r>
              <a:rPr lang="en-US" dirty="0">
                <a:solidFill>
                  <a:srgbClr val="F23A36"/>
                </a:solidFill>
              </a:rPr>
              <a:t>Update the patients table for the allergies column. If the patient's allergies is null then replace it with 'NKA’</a:t>
            </a:r>
          </a:p>
          <a:p>
            <a:r>
              <a:rPr lang="en-US" dirty="0"/>
              <a:t>    </a:t>
            </a:r>
          </a:p>
          <a:p>
            <a:r>
              <a:rPr lang="en-US" dirty="0">
                <a:solidFill>
                  <a:srgbClr val="10C640"/>
                </a:solidFill>
              </a:rPr>
              <a:t>                          update patients set allergies = 'NKA' where allergies is null ;                 </a:t>
            </a:r>
            <a:r>
              <a:rPr lang="en-US" dirty="0"/>
              <a:t>[set sql_safe_updates =0;]</a:t>
            </a:r>
          </a:p>
          <a:p>
            <a:endParaRPr lang="en-US" dirty="0"/>
          </a:p>
          <a:p>
            <a:r>
              <a:rPr lang="en-US" dirty="0"/>
              <a:t>6. </a:t>
            </a:r>
            <a:r>
              <a:rPr lang="en-US" dirty="0">
                <a:solidFill>
                  <a:srgbClr val="F23A36"/>
                </a:solidFill>
              </a:rPr>
              <a:t>Show first name and last name concatenated into one column to show their full name.</a:t>
            </a:r>
          </a:p>
          <a:p>
            <a:endParaRPr lang="en-US" dirty="0"/>
          </a:p>
          <a:p>
            <a:r>
              <a:rPr lang="en-US" dirty="0"/>
              <a:t>                             </a:t>
            </a:r>
            <a:r>
              <a:rPr lang="en-US" dirty="0">
                <a:solidFill>
                  <a:srgbClr val="10C640"/>
                </a:solidFill>
              </a:rPr>
              <a:t>select first_name, last_name, concat( first_name, last_name)as 'full name' from patients;</a:t>
            </a:r>
          </a:p>
          <a:p>
            <a:endParaRPr lang="en-US" dirty="0"/>
          </a:p>
          <a:p>
            <a:endParaRPr lang="en-US" dirty="0"/>
          </a:p>
        </p:txBody>
      </p:sp>
    </p:spTree>
    <p:extLst>
      <p:ext uri="{BB962C8B-B14F-4D97-AF65-F5344CB8AC3E}">
        <p14:creationId xmlns:p14="http://schemas.microsoft.com/office/powerpoint/2010/main" val="124199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C0AB80-88BE-BBBD-EEB2-21D8C184AA20}"/>
              </a:ext>
            </a:extLst>
          </p:cNvPr>
          <p:cNvSpPr txBox="1"/>
          <p:nvPr/>
        </p:nvSpPr>
        <p:spPr>
          <a:xfrm>
            <a:off x="527957" y="197346"/>
            <a:ext cx="11136085" cy="6463308"/>
          </a:xfrm>
          <a:prstGeom prst="rect">
            <a:avLst/>
          </a:prstGeom>
          <a:noFill/>
        </p:spPr>
        <p:txBody>
          <a:bodyPr wrap="square" rtlCol="0">
            <a:spAutoFit/>
          </a:bodyPr>
          <a:lstStyle/>
          <a:p>
            <a:r>
              <a:rPr lang="en-US" dirty="0"/>
              <a:t>7. </a:t>
            </a:r>
            <a:r>
              <a:rPr lang="en-US" dirty="0">
                <a:solidFill>
                  <a:srgbClr val="F23A36"/>
                </a:solidFill>
              </a:rPr>
              <a:t>Show first name, last name, and the full province name of each patient.</a:t>
            </a:r>
          </a:p>
          <a:p>
            <a:r>
              <a:rPr lang="en-US" dirty="0"/>
              <a:t>               </a:t>
            </a:r>
          </a:p>
          <a:p>
            <a:r>
              <a:rPr lang="en-US" dirty="0">
                <a:solidFill>
                  <a:srgbClr val="10C640"/>
                </a:solidFill>
              </a:rPr>
              <a:t>                 select first_name, last_name , province_name</a:t>
            </a:r>
          </a:p>
          <a:p>
            <a:r>
              <a:rPr lang="en-US" dirty="0">
                <a:solidFill>
                  <a:srgbClr val="10C640"/>
                </a:solidFill>
              </a:rPr>
              <a:t>                 from patients as p</a:t>
            </a:r>
          </a:p>
          <a:p>
            <a:r>
              <a:rPr lang="en-US" dirty="0">
                <a:solidFill>
                  <a:srgbClr val="10C640"/>
                </a:solidFill>
              </a:rPr>
              <a:t>                 join </a:t>
            </a:r>
          </a:p>
          <a:p>
            <a:r>
              <a:rPr lang="en-US" dirty="0">
                <a:solidFill>
                  <a:srgbClr val="10C640"/>
                </a:solidFill>
              </a:rPr>
              <a:t>                 province_names as pn</a:t>
            </a:r>
          </a:p>
          <a:p>
            <a:r>
              <a:rPr lang="en-US" dirty="0">
                <a:solidFill>
                  <a:srgbClr val="10C640"/>
                </a:solidFill>
              </a:rPr>
              <a:t>                 on p.province_id = pn.province_id; </a:t>
            </a:r>
          </a:p>
          <a:p>
            <a:endParaRPr lang="en-US" dirty="0"/>
          </a:p>
          <a:p>
            <a:r>
              <a:rPr lang="en-US" dirty="0"/>
              <a:t>8. </a:t>
            </a:r>
            <a:r>
              <a:rPr lang="en-US" dirty="0">
                <a:solidFill>
                  <a:srgbClr val="F23A36"/>
                </a:solidFill>
              </a:rPr>
              <a:t>Show how many patients have a birth_date with 2010 as the birth year.</a:t>
            </a:r>
          </a:p>
          <a:p>
            <a:r>
              <a:rPr lang="en-US" dirty="0"/>
              <a:t>                </a:t>
            </a:r>
          </a:p>
          <a:p>
            <a:r>
              <a:rPr lang="en-US" dirty="0">
                <a:solidFill>
                  <a:srgbClr val="10C640"/>
                </a:solidFill>
              </a:rPr>
              <a:t>                  select * from patients where year(birth_date) = '2010’;</a:t>
            </a:r>
          </a:p>
          <a:p>
            <a:endParaRPr lang="en-US" dirty="0">
              <a:solidFill>
                <a:srgbClr val="10C640"/>
              </a:solidFill>
            </a:endParaRPr>
          </a:p>
          <a:p>
            <a:r>
              <a:rPr lang="en-US" dirty="0"/>
              <a:t>9. </a:t>
            </a:r>
            <a:r>
              <a:rPr lang="en-US" dirty="0">
                <a:solidFill>
                  <a:srgbClr val="F23A36"/>
                </a:solidFill>
              </a:rPr>
              <a:t>Show the first_name, last_name, and height of the patient with the greatest height.</a:t>
            </a:r>
          </a:p>
          <a:p>
            <a:endParaRPr lang="en-US" dirty="0"/>
          </a:p>
          <a:p>
            <a:r>
              <a:rPr lang="en-US" dirty="0"/>
              <a:t>                 </a:t>
            </a:r>
            <a:r>
              <a:rPr lang="en-US" dirty="0">
                <a:solidFill>
                  <a:srgbClr val="10C640"/>
                </a:solidFill>
              </a:rPr>
              <a:t>select first_name, last_name, height as greatest_height from patients order by height desc limit 1;</a:t>
            </a:r>
          </a:p>
          <a:p>
            <a:endParaRPr lang="en-US" dirty="0"/>
          </a:p>
          <a:p>
            <a:r>
              <a:rPr lang="en-US" dirty="0"/>
              <a:t>10. </a:t>
            </a:r>
            <a:r>
              <a:rPr lang="en-US" dirty="0">
                <a:solidFill>
                  <a:srgbClr val="F23A36"/>
                </a:solidFill>
              </a:rPr>
              <a:t>Show all columns for patients who have one of the following patient_ids: 1,45,534,879,1000</a:t>
            </a:r>
          </a:p>
          <a:p>
            <a:endParaRPr lang="en-US" dirty="0"/>
          </a:p>
          <a:p>
            <a:r>
              <a:rPr lang="en-US" dirty="0"/>
              <a:t>                    </a:t>
            </a:r>
            <a:r>
              <a:rPr lang="en-US" dirty="0">
                <a:solidFill>
                  <a:srgbClr val="10C640"/>
                </a:solidFill>
              </a:rPr>
              <a:t>select * from patients where patient_id in ('1','45','534','879','1000’);</a:t>
            </a:r>
          </a:p>
          <a:p>
            <a:endParaRPr lang="en-US" dirty="0"/>
          </a:p>
          <a:p>
            <a:r>
              <a:rPr lang="en-US" dirty="0"/>
              <a:t>11. </a:t>
            </a:r>
            <a:r>
              <a:rPr lang="en-US" dirty="0">
                <a:solidFill>
                  <a:srgbClr val="F23A36"/>
                </a:solidFill>
              </a:rPr>
              <a:t>Show the total number of admissions</a:t>
            </a:r>
          </a:p>
          <a:p>
            <a:r>
              <a:rPr lang="en-US" dirty="0">
                <a:solidFill>
                  <a:srgbClr val="F23A36"/>
                </a:solidFill>
              </a:rPr>
              <a:t> </a:t>
            </a:r>
          </a:p>
          <a:p>
            <a:r>
              <a:rPr lang="en-US" dirty="0">
                <a:solidFill>
                  <a:srgbClr val="10C640"/>
                </a:solidFill>
              </a:rPr>
              <a:t>                       select count(*) from admissions;</a:t>
            </a:r>
          </a:p>
        </p:txBody>
      </p:sp>
    </p:spTree>
    <p:extLst>
      <p:ext uri="{BB962C8B-B14F-4D97-AF65-F5344CB8AC3E}">
        <p14:creationId xmlns:p14="http://schemas.microsoft.com/office/powerpoint/2010/main" val="28882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0ABEB8-9D99-64B8-3CBA-3E09FCA44CBC}"/>
              </a:ext>
            </a:extLst>
          </p:cNvPr>
          <p:cNvSpPr txBox="1"/>
          <p:nvPr/>
        </p:nvSpPr>
        <p:spPr>
          <a:xfrm>
            <a:off x="310243" y="636814"/>
            <a:ext cx="11571514" cy="5909310"/>
          </a:xfrm>
          <a:prstGeom prst="rect">
            <a:avLst/>
          </a:prstGeom>
          <a:noFill/>
        </p:spPr>
        <p:txBody>
          <a:bodyPr wrap="square" rtlCol="0">
            <a:spAutoFit/>
          </a:bodyPr>
          <a:lstStyle/>
          <a:p>
            <a:r>
              <a:rPr lang="en-US" dirty="0"/>
              <a:t>12.  </a:t>
            </a:r>
            <a:r>
              <a:rPr lang="en-US" dirty="0">
                <a:solidFill>
                  <a:srgbClr val="F23A36"/>
                </a:solidFill>
              </a:rPr>
              <a:t>Show all the columns from admissions where the patient was admitted and discharged on the same day.</a:t>
            </a:r>
          </a:p>
          <a:p>
            <a:endParaRPr lang="en-US" dirty="0"/>
          </a:p>
          <a:p>
            <a:r>
              <a:rPr lang="en-US" dirty="0">
                <a:solidFill>
                  <a:srgbClr val="10C640"/>
                </a:solidFill>
              </a:rPr>
              <a:t>                   select * from admissions where admission_date = discharge_date;</a:t>
            </a:r>
          </a:p>
          <a:p>
            <a:endParaRPr lang="en-US" dirty="0"/>
          </a:p>
          <a:p>
            <a:r>
              <a:rPr lang="en-US" dirty="0"/>
              <a:t>13.  </a:t>
            </a:r>
            <a:r>
              <a:rPr lang="en-US" dirty="0">
                <a:solidFill>
                  <a:srgbClr val="F23A36"/>
                </a:solidFill>
              </a:rPr>
              <a:t>Show the total number of admissions for patient_id 579.</a:t>
            </a:r>
          </a:p>
          <a:p>
            <a:endParaRPr lang="en-US" dirty="0"/>
          </a:p>
          <a:p>
            <a:r>
              <a:rPr lang="en-US" dirty="0"/>
              <a:t>                 </a:t>
            </a:r>
            <a:r>
              <a:rPr lang="en-US" dirty="0">
                <a:solidFill>
                  <a:srgbClr val="10C640"/>
                </a:solidFill>
              </a:rPr>
              <a:t>select count(*) from admissions where patient_id = 579;</a:t>
            </a:r>
          </a:p>
          <a:p>
            <a:endParaRPr lang="en-US" dirty="0"/>
          </a:p>
          <a:p>
            <a:r>
              <a:rPr lang="en-US" dirty="0"/>
              <a:t>14. </a:t>
            </a:r>
            <a:r>
              <a:rPr lang="en-US" dirty="0">
                <a:solidFill>
                  <a:srgbClr val="F23A36"/>
                </a:solidFill>
              </a:rPr>
              <a:t>Based on the cities that our patients live in, show unique cities that are in province_id  'NS’?</a:t>
            </a:r>
          </a:p>
          <a:p>
            <a:endParaRPr lang="en-US" dirty="0"/>
          </a:p>
          <a:p>
            <a:r>
              <a:rPr lang="en-US" dirty="0">
                <a:solidFill>
                  <a:srgbClr val="10C640"/>
                </a:solidFill>
              </a:rPr>
              <a:t>                 select distinct(city) from patients where province_id = 'NS’;</a:t>
            </a:r>
          </a:p>
          <a:p>
            <a:endParaRPr lang="en-US" dirty="0"/>
          </a:p>
          <a:p>
            <a:r>
              <a:rPr lang="en-US" dirty="0"/>
              <a:t>15</a:t>
            </a:r>
            <a:r>
              <a:rPr lang="en-US" dirty="0">
                <a:solidFill>
                  <a:srgbClr val="F23A36"/>
                </a:solidFill>
              </a:rPr>
              <a:t>.  Write a query to find the first_name, last name and birth date of patients who have height more than 160 and weight more than 70</a:t>
            </a:r>
          </a:p>
          <a:p>
            <a:endParaRPr lang="en-US" dirty="0"/>
          </a:p>
          <a:p>
            <a:r>
              <a:rPr lang="en-US" dirty="0"/>
              <a:t>                 </a:t>
            </a:r>
            <a:r>
              <a:rPr lang="en-US" dirty="0">
                <a:solidFill>
                  <a:srgbClr val="10C640"/>
                </a:solidFill>
              </a:rPr>
              <a:t>select first_name, last_name , birth_date, height, weight from patients where height&gt;160 and weight&gt;70;</a:t>
            </a:r>
          </a:p>
          <a:p>
            <a:endParaRPr lang="en-US" dirty="0"/>
          </a:p>
          <a:p>
            <a:r>
              <a:rPr lang="en-US" dirty="0"/>
              <a:t>16</a:t>
            </a:r>
            <a:r>
              <a:rPr lang="en-US" dirty="0">
                <a:solidFill>
                  <a:srgbClr val="F23A36"/>
                </a:solidFill>
              </a:rPr>
              <a:t>.  Show unique birth years from patients and order them by ascending</a:t>
            </a:r>
            <a:r>
              <a:rPr lang="en-US" dirty="0"/>
              <a:t>.</a:t>
            </a:r>
          </a:p>
          <a:p>
            <a:r>
              <a:rPr lang="en-US" dirty="0"/>
              <a:t>           </a:t>
            </a:r>
          </a:p>
          <a:p>
            <a:r>
              <a:rPr lang="en-US" dirty="0"/>
              <a:t>                 </a:t>
            </a:r>
            <a:r>
              <a:rPr lang="en-US" dirty="0">
                <a:solidFill>
                  <a:srgbClr val="10C640"/>
                </a:solidFill>
              </a:rPr>
              <a:t>select distinct year(birth_date) as birth_year from patients order by birth_year  asc;</a:t>
            </a:r>
          </a:p>
          <a:p>
            <a:endParaRPr lang="en-US" dirty="0"/>
          </a:p>
        </p:txBody>
      </p:sp>
    </p:spTree>
    <p:extLst>
      <p:ext uri="{BB962C8B-B14F-4D97-AF65-F5344CB8AC3E}">
        <p14:creationId xmlns:p14="http://schemas.microsoft.com/office/powerpoint/2010/main" val="286236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A1EA359-6BB6-5CA7-3F6B-BD19BF7FB4C0}"/>
              </a:ext>
            </a:extLst>
          </p:cNvPr>
          <p:cNvSpPr txBox="1"/>
          <p:nvPr/>
        </p:nvSpPr>
        <p:spPr>
          <a:xfrm>
            <a:off x="299357" y="474345"/>
            <a:ext cx="11593286" cy="5909310"/>
          </a:xfrm>
          <a:prstGeom prst="rect">
            <a:avLst/>
          </a:prstGeom>
          <a:noFill/>
        </p:spPr>
        <p:txBody>
          <a:bodyPr wrap="square" rtlCol="0">
            <a:spAutoFit/>
          </a:bodyPr>
          <a:lstStyle/>
          <a:p>
            <a:r>
              <a:rPr lang="en-US" dirty="0"/>
              <a:t>17. </a:t>
            </a:r>
            <a:r>
              <a:rPr lang="en-US" dirty="0">
                <a:solidFill>
                  <a:srgbClr val="F23A36"/>
                </a:solidFill>
              </a:rPr>
              <a:t>Show unique first names from the patients table which only occurs once in the list. </a:t>
            </a:r>
          </a:p>
          <a:p>
            <a:r>
              <a:rPr lang="en-US" dirty="0"/>
              <a:t>       [ For example, if two or more people are named 'John' in the first_name column then don't include their name in the</a:t>
            </a:r>
          </a:p>
          <a:p>
            <a:r>
              <a:rPr lang="en-US" dirty="0"/>
              <a:t>        output list. If only 1 person is named 'Leo' then include them in the output.  </a:t>
            </a:r>
          </a:p>
          <a:p>
            <a:r>
              <a:rPr lang="en-US" dirty="0"/>
              <a:t>        Tip: HAVING clause was added to SQL because the WHERE keyword cannot be used with aggregate functions.]</a:t>
            </a:r>
          </a:p>
          <a:p>
            <a:r>
              <a:rPr lang="en-US" dirty="0"/>
              <a:t> </a:t>
            </a:r>
          </a:p>
          <a:p>
            <a:r>
              <a:rPr lang="en-US" dirty="0">
                <a:solidFill>
                  <a:srgbClr val="10C640"/>
                </a:solidFill>
              </a:rPr>
              <a:t>                     select distinct first_name from patients group by first_name having count(*)=1;</a:t>
            </a:r>
          </a:p>
          <a:p>
            <a:endParaRPr lang="en-US" dirty="0"/>
          </a:p>
          <a:p>
            <a:r>
              <a:rPr lang="en-US" dirty="0"/>
              <a:t>18. </a:t>
            </a:r>
            <a:r>
              <a:rPr lang="en-US" dirty="0">
                <a:solidFill>
                  <a:srgbClr val="F23A36"/>
                </a:solidFill>
              </a:rPr>
              <a:t>Show patient_id and first_name from patients where their first_name start and ends with 's' and is at least 6 characters long.</a:t>
            </a:r>
          </a:p>
          <a:p>
            <a:endParaRPr lang="en-US" dirty="0"/>
          </a:p>
          <a:p>
            <a:r>
              <a:rPr lang="en-US" dirty="0">
                <a:solidFill>
                  <a:srgbClr val="10C640"/>
                </a:solidFill>
              </a:rPr>
              <a:t>                    select patient_id, first_name from patients where first_name like 's____s’ ;</a:t>
            </a:r>
          </a:p>
          <a:p>
            <a:endParaRPr lang="en-US" dirty="0"/>
          </a:p>
          <a:p>
            <a:r>
              <a:rPr lang="en-US" dirty="0"/>
              <a:t>19.  </a:t>
            </a:r>
            <a:r>
              <a:rPr lang="en-US" dirty="0">
                <a:solidFill>
                  <a:srgbClr val="F23A36"/>
                </a:solidFill>
              </a:rPr>
              <a:t>Show patient_id, first_name, last_name from patients who's diagnosis is 'Dementia'.   Primary diagnosis is stored in the admissions table.</a:t>
            </a:r>
          </a:p>
          <a:p>
            <a:endParaRPr lang="en-US" dirty="0"/>
          </a:p>
          <a:p>
            <a:r>
              <a:rPr lang="en-US" dirty="0">
                <a:solidFill>
                  <a:srgbClr val="10C640"/>
                </a:solidFill>
              </a:rPr>
              <a:t>                    select p.patient_id, p.first_name, p.last_name , a.diagnosis </a:t>
            </a:r>
          </a:p>
          <a:p>
            <a:r>
              <a:rPr lang="en-US" dirty="0">
                <a:solidFill>
                  <a:srgbClr val="10C640"/>
                </a:solidFill>
              </a:rPr>
              <a:t>                    from patients as p </a:t>
            </a:r>
          </a:p>
          <a:p>
            <a:r>
              <a:rPr lang="en-US" dirty="0">
                <a:solidFill>
                  <a:srgbClr val="10C640"/>
                </a:solidFill>
              </a:rPr>
              <a:t>                    join</a:t>
            </a:r>
          </a:p>
          <a:p>
            <a:r>
              <a:rPr lang="en-US" dirty="0">
                <a:solidFill>
                  <a:srgbClr val="10C640"/>
                </a:solidFill>
              </a:rPr>
              <a:t>                    admissions as a </a:t>
            </a:r>
          </a:p>
          <a:p>
            <a:r>
              <a:rPr lang="en-US" dirty="0">
                <a:solidFill>
                  <a:srgbClr val="10C640"/>
                </a:solidFill>
              </a:rPr>
              <a:t>                    on p.patient_id = a.patient_id</a:t>
            </a:r>
          </a:p>
          <a:p>
            <a:r>
              <a:rPr lang="en-US" dirty="0">
                <a:solidFill>
                  <a:srgbClr val="10C640"/>
                </a:solidFill>
              </a:rPr>
              <a:t>                    where a.diagnosis ='Dementia';</a:t>
            </a:r>
          </a:p>
        </p:txBody>
      </p:sp>
    </p:spTree>
    <p:extLst>
      <p:ext uri="{BB962C8B-B14F-4D97-AF65-F5344CB8AC3E}">
        <p14:creationId xmlns:p14="http://schemas.microsoft.com/office/powerpoint/2010/main" val="166229328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156</TotalTime>
  <Words>2370</Words>
  <Application>Microsoft Office PowerPoint</Application>
  <PresentationFormat>Widescreen</PresentationFormat>
  <Paragraphs>225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 Rounded MT Bold</vt:lpstr>
      <vt:lpstr>Bahnschrift Light SemiCondensed</vt:lpstr>
      <vt:lpstr>Calibri</vt:lpstr>
      <vt:lpstr>Century Schoolbook</vt:lpstr>
      <vt:lpstr>Corbel</vt:lpstr>
      <vt:lpstr>Wingdings</vt:lpstr>
      <vt:lpstr>Wingdings 2</vt:lpstr>
      <vt:lpstr>Frame</vt:lpstr>
      <vt:lpstr>PowerPoint Presentation</vt:lpstr>
      <vt:lpstr>Medical Data History</vt:lpstr>
      <vt:lpstr>PROJECT DETAILS</vt:lpstr>
      <vt:lpstr>PROJECT OVERVIEW </vt:lpstr>
      <vt:lpstr>SQL Schema: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S</dc:creator>
  <cp:lastModifiedBy>ROHAN S</cp:lastModifiedBy>
  <cp:revision>4</cp:revision>
  <dcterms:created xsi:type="dcterms:W3CDTF">2025-10-13T06:49:15Z</dcterms:created>
  <dcterms:modified xsi:type="dcterms:W3CDTF">2025-10-18T08:20:26Z</dcterms:modified>
</cp:coreProperties>
</file>